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Lst>
  <p:notesMasterIdLst>
    <p:notesMasterId r:id="rId29"/>
  </p:notesMasterIdLst>
  <p:sldIdLst>
    <p:sldId id="749" r:id="rId3"/>
    <p:sldId id="739" r:id="rId4"/>
    <p:sldId id="819" r:id="rId5"/>
    <p:sldId id="820" r:id="rId6"/>
    <p:sldId id="821" r:id="rId7"/>
    <p:sldId id="822" r:id="rId8"/>
    <p:sldId id="824" r:id="rId9"/>
    <p:sldId id="827" r:id="rId10"/>
    <p:sldId id="828" r:id="rId11"/>
    <p:sldId id="823" r:id="rId12"/>
    <p:sldId id="825" r:id="rId13"/>
    <p:sldId id="831" r:id="rId14"/>
    <p:sldId id="829" r:id="rId15"/>
    <p:sldId id="834" r:id="rId16"/>
    <p:sldId id="842" r:id="rId17"/>
    <p:sldId id="844" r:id="rId18"/>
    <p:sldId id="843" r:id="rId19"/>
    <p:sldId id="845" r:id="rId20"/>
    <p:sldId id="846" r:id="rId21"/>
    <p:sldId id="847" r:id="rId22"/>
    <p:sldId id="848" r:id="rId23"/>
    <p:sldId id="835" r:id="rId24"/>
    <p:sldId id="850" r:id="rId25"/>
    <p:sldId id="554" r:id="rId26"/>
    <p:sldId id="851" r:id="rId27"/>
    <p:sldId id="748" r:id="rId28"/>
  </p:sldIdLst>
  <p:sldSz cx="9144000" cy="6858000" type="screen4x3"/>
  <p:notesSz cx="7102475" cy="10234613"/>
  <p:defaultTextStyle>
    <a:defPPr>
      <a:defRPr lang="pl-PL"/>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2B1"/>
    <a:srgbClr val="BC0F1F"/>
    <a:srgbClr val="BC4433"/>
    <a:srgbClr val="F9FBE9"/>
    <a:srgbClr val="C95B4A"/>
    <a:srgbClr val="C47A64"/>
    <a:srgbClr val="E1B996"/>
    <a:srgbClr val="E1E0DC"/>
    <a:srgbClr val="CE886E"/>
    <a:srgbClr val="C02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9" autoAdjust="0"/>
    <p:restoredTop sz="94020" autoAdjust="0"/>
  </p:normalViewPr>
  <p:slideViewPr>
    <p:cSldViewPr>
      <p:cViewPr varScale="1">
        <p:scale>
          <a:sx n="98" d="100"/>
          <a:sy n="98" d="100"/>
        </p:scale>
        <p:origin x="11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pl-PL"/>
          </a:p>
        </p:txBody>
      </p:sp>
      <p:sp>
        <p:nvSpPr>
          <p:cNvPr id="3" name="Symbol zastępczy daty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6F033B01-B045-44E6-8854-1354FD5544DB}" type="datetimeFigureOut">
              <a:rPr lang="pl-PL" smtClean="0"/>
              <a:t>15.11.2019</a:t>
            </a:fld>
            <a:endParaRPr lang="pl-PL"/>
          </a:p>
        </p:txBody>
      </p:sp>
      <p:sp>
        <p:nvSpPr>
          <p:cNvPr id="4" name="Symbol zastępczy obrazu slajdu 3"/>
          <p:cNvSpPr>
            <a:spLocks noGrp="1" noRot="1" noChangeAspect="1"/>
          </p:cNvSpPr>
          <p:nvPr>
            <p:ph type="sldImg" idx="2"/>
          </p:nvPr>
        </p:nvSpPr>
        <p:spPr>
          <a:xfrm>
            <a:off x="1249363" y="1279525"/>
            <a:ext cx="4603750" cy="3454400"/>
          </a:xfrm>
          <a:prstGeom prst="rect">
            <a:avLst/>
          </a:prstGeom>
          <a:noFill/>
          <a:ln w="12700">
            <a:solidFill>
              <a:prstClr val="black"/>
            </a:solidFill>
          </a:ln>
        </p:spPr>
        <p:txBody>
          <a:bodyPr vert="horz" lIns="99066" tIns="49533" rIns="99066" bIns="49533" rtlCol="0" anchor="ctr"/>
          <a:lstStyle/>
          <a:p>
            <a:endParaRPr lang="pl-PL"/>
          </a:p>
        </p:txBody>
      </p:sp>
      <p:sp>
        <p:nvSpPr>
          <p:cNvPr id="5" name="Symbol zastępczy notatek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BED09F73-0EC3-43BE-ADDD-DBBAFD680B2C}" type="slidenum">
              <a:rPr lang="pl-PL" smtClean="0"/>
              <a:t>‹#›</a:t>
            </a:fld>
            <a:endParaRPr lang="pl-PL"/>
          </a:p>
        </p:txBody>
      </p:sp>
    </p:spTree>
    <p:extLst>
      <p:ext uri="{BB962C8B-B14F-4D97-AF65-F5344CB8AC3E}">
        <p14:creationId xmlns:p14="http://schemas.microsoft.com/office/powerpoint/2010/main" val="37743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3507100B-90B5-4A88-8145-F4FD6BCCB85B}" type="slidenum">
              <a:rPr lang="pl-PL" altLang="pl-PL"/>
              <a:pPr>
                <a:defRPr/>
              </a:pPr>
              <a:t>‹#›</a:t>
            </a:fld>
            <a:endParaRPr lang="pl-PL" altLang="pl-PL"/>
          </a:p>
        </p:txBody>
      </p:sp>
    </p:spTree>
    <p:extLst>
      <p:ext uri="{BB962C8B-B14F-4D97-AF65-F5344CB8AC3E}">
        <p14:creationId xmlns:p14="http://schemas.microsoft.com/office/powerpoint/2010/main" val="286907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302C7DF4-EBF3-48C5-AC6C-FA051F441571}" type="slidenum">
              <a:rPr lang="pl-PL" altLang="pl-PL"/>
              <a:pPr>
                <a:defRPr/>
              </a:pPr>
              <a:t>‹#›</a:t>
            </a:fld>
            <a:endParaRPr lang="pl-PL" altLang="pl-PL"/>
          </a:p>
        </p:txBody>
      </p:sp>
    </p:spTree>
    <p:extLst>
      <p:ext uri="{BB962C8B-B14F-4D97-AF65-F5344CB8AC3E}">
        <p14:creationId xmlns:p14="http://schemas.microsoft.com/office/powerpoint/2010/main" val="3919359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84988" y="476250"/>
            <a:ext cx="1801812" cy="56499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476375" y="476250"/>
            <a:ext cx="5256213" cy="56499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2D87BFCE-1243-4997-98C3-DF7264E3D027}" type="slidenum">
              <a:rPr lang="pl-PL" altLang="pl-PL"/>
              <a:pPr>
                <a:defRPr/>
              </a:pPr>
              <a:t>‹#›</a:t>
            </a:fld>
            <a:endParaRPr lang="pl-PL" altLang="pl-PL"/>
          </a:p>
        </p:txBody>
      </p:sp>
    </p:spTree>
    <p:extLst>
      <p:ext uri="{BB962C8B-B14F-4D97-AF65-F5344CB8AC3E}">
        <p14:creationId xmlns:p14="http://schemas.microsoft.com/office/powerpoint/2010/main" val="3799296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8091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1929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373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7541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7275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46937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9123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0074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E626187B-F385-450C-9589-9A578FA427B5}" type="slidenum">
              <a:rPr lang="pl-PL" altLang="pl-PL"/>
              <a:pPr>
                <a:defRPr/>
              </a:pPr>
              <a:t>‹#›</a:t>
            </a:fld>
            <a:endParaRPr lang="pl-PL" altLang="pl-PL"/>
          </a:p>
        </p:txBody>
      </p:sp>
    </p:spTree>
    <p:extLst>
      <p:ext uri="{BB962C8B-B14F-4D97-AF65-F5344CB8AC3E}">
        <p14:creationId xmlns:p14="http://schemas.microsoft.com/office/powerpoint/2010/main" val="82854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822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2033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15.11.2019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979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5EA4CC85-BD35-4E21-A9DD-AC864DB3AA65}" type="slidenum">
              <a:rPr lang="pl-PL" altLang="pl-PL"/>
              <a:pPr>
                <a:defRPr/>
              </a:pPr>
              <a:t>‹#›</a:t>
            </a:fld>
            <a:endParaRPr lang="pl-PL" altLang="pl-PL"/>
          </a:p>
        </p:txBody>
      </p:sp>
    </p:spTree>
    <p:extLst>
      <p:ext uri="{BB962C8B-B14F-4D97-AF65-F5344CB8AC3E}">
        <p14:creationId xmlns:p14="http://schemas.microsoft.com/office/powerpoint/2010/main" val="117460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476375" y="1628775"/>
            <a:ext cx="3529013"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57788" y="1628775"/>
            <a:ext cx="3529012"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2CDDCFD4-A1E2-467F-909D-6E52BBAB7596}" type="slidenum">
              <a:rPr lang="pl-PL" altLang="pl-PL"/>
              <a:pPr>
                <a:defRPr/>
              </a:pPr>
              <a:t>‹#›</a:t>
            </a:fld>
            <a:endParaRPr lang="pl-PL" altLang="pl-PL"/>
          </a:p>
        </p:txBody>
      </p:sp>
    </p:spTree>
    <p:extLst>
      <p:ext uri="{BB962C8B-B14F-4D97-AF65-F5344CB8AC3E}">
        <p14:creationId xmlns:p14="http://schemas.microsoft.com/office/powerpoint/2010/main" val="407886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p:cNvSpPr>
            <a:spLocks noGrp="1" noChangeArrowheads="1"/>
          </p:cNvSpPr>
          <p:nvPr>
            <p:ph type="sldNum" sz="quarter" idx="12"/>
          </p:nvPr>
        </p:nvSpPr>
        <p:spPr>
          <a:ln/>
        </p:spPr>
        <p:txBody>
          <a:bodyPr/>
          <a:lstStyle>
            <a:lvl1pPr>
              <a:defRPr/>
            </a:lvl1pPr>
          </a:lstStyle>
          <a:p>
            <a:pPr>
              <a:defRPr/>
            </a:pPr>
            <a:fld id="{9BC45514-A847-4492-BFE8-FF0DC672624F}" type="slidenum">
              <a:rPr lang="pl-PL" altLang="pl-PL"/>
              <a:pPr>
                <a:defRPr/>
              </a:pPr>
              <a:t>‹#›</a:t>
            </a:fld>
            <a:endParaRPr lang="pl-PL" altLang="pl-PL"/>
          </a:p>
        </p:txBody>
      </p:sp>
    </p:spTree>
    <p:extLst>
      <p:ext uri="{BB962C8B-B14F-4D97-AF65-F5344CB8AC3E}">
        <p14:creationId xmlns:p14="http://schemas.microsoft.com/office/powerpoint/2010/main" val="76799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5" name="Rectangle 6"/>
          <p:cNvSpPr>
            <a:spLocks noGrp="1" noChangeArrowheads="1"/>
          </p:cNvSpPr>
          <p:nvPr>
            <p:ph type="sldNum" sz="quarter" idx="12"/>
          </p:nvPr>
        </p:nvSpPr>
        <p:spPr>
          <a:ln/>
        </p:spPr>
        <p:txBody>
          <a:bodyPr/>
          <a:lstStyle>
            <a:lvl1pPr>
              <a:defRPr/>
            </a:lvl1pPr>
          </a:lstStyle>
          <a:p>
            <a:pPr>
              <a:defRPr/>
            </a:pPr>
            <a:fld id="{7DFD0305-3C6E-4162-9FF2-6BDF49F6925D}" type="slidenum">
              <a:rPr lang="pl-PL" altLang="pl-PL"/>
              <a:pPr>
                <a:defRPr/>
              </a:pPr>
              <a:t>‹#›</a:t>
            </a:fld>
            <a:endParaRPr lang="pl-PL" altLang="pl-PL"/>
          </a:p>
        </p:txBody>
      </p:sp>
    </p:spTree>
    <p:extLst>
      <p:ext uri="{BB962C8B-B14F-4D97-AF65-F5344CB8AC3E}">
        <p14:creationId xmlns:p14="http://schemas.microsoft.com/office/powerpoint/2010/main" val="292918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4" name="Rectangle 6"/>
          <p:cNvSpPr>
            <a:spLocks noGrp="1" noChangeArrowheads="1"/>
          </p:cNvSpPr>
          <p:nvPr>
            <p:ph type="sldNum" sz="quarter" idx="12"/>
          </p:nvPr>
        </p:nvSpPr>
        <p:spPr>
          <a:ln/>
        </p:spPr>
        <p:txBody>
          <a:bodyPr/>
          <a:lstStyle>
            <a:lvl1pPr>
              <a:defRPr/>
            </a:lvl1pPr>
          </a:lstStyle>
          <a:p>
            <a:pPr>
              <a:defRPr/>
            </a:pPr>
            <a:fld id="{5BAF7F95-2908-4173-9762-7AB8ACF3608D}" type="slidenum">
              <a:rPr lang="pl-PL" altLang="pl-PL"/>
              <a:pPr>
                <a:defRPr/>
              </a:pPr>
              <a:t>‹#›</a:t>
            </a:fld>
            <a:endParaRPr lang="pl-PL" altLang="pl-PL"/>
          </a:p>
        </p:txBody>
      </p:sp>
    </p:spTree>
    <p:extLst>
      <p:ext uri="{BB962C8B-B14F-4D97-AF65-F5344CB8AC3E}">
        <p14:creationId xmlns:p14="http://schemas.microsoft.com/office/powerpoint/2010/main" val="278112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441E9555-035A-4CAB-A281-8A1934C8E246}" type="slidenum">
              <a:rPr lang="pl-PL" altLang="pl-PL"/>
              <a:pPr>
                <a:defRPr/>
              </a:pPr>
              <a:t>‹#›</a:t>
            </a:fld>
            <a:endParaRPr lang="pl-PL" altLang="pl-PL"/>
          </a:p>
        </p:txBody>
      </p:sp>
    </p:spTree>
    <p:extLst>
      <p:ext uri="{BB962C8B-B14F-4D97-AF65-F5344CB8AC3E}">
        <p14:creationId xmlns:p14="http://schemas.microsoft.com/office/powerpoint/2010/main" val="7602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5AF0AEF0-1FD9-4317-9ACC-32B1BE78E3A1}" type="slidenum">
              <a:rPr lang="pl-PL" altLang="pl-PL"/>
              <a:pPr>
                <a:defRPr/>
              </a:pPr>
              <a:t>‹#›</a:t>
            </a:fld>
            <a:endParaRPr lang="pl-PL" altLang="pl-PL"/>
          </a:p>
        </p:txBody>
      </p:sp>
    </p:spTree>
    <p:extLst>
      <p:ext uri="{BB962C8B-B14F-4D97-AF65-F5344CB8AC3E}">
        <p14:creationId xmlns:p14="http://schemas.microsoft.com/office/powerpoint/2010/main" val="277303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6375" y="476250"/>
            <a:ext cx="7210425"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1476375" y="1628775"/>
            <a:ext cx="7210425"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pl-PL" alt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pl-PL" alt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pPr>
              <a:defRPr/>
            </a:pPr>
            <a:fld id="{28F7BBF6-7190-4DDA-8982-466CD0D16FBD}"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Verdana" pitchFamily="34" charset="0"/>
        </a:defRPr>
      </a:lvl2pPr>
      <a:lvl3pPr algn="l" rtl="0" eaLnBrk="0" fontAlgn="base" hangingPunct="0">
        <a:spcBef>
          <a:spcPct val="0"/>
        </a:spcBef>
        <a:spcAft>
          <a:spcPct val="0"/>
        </a:spcAft>
        <a:defRPr sz="2400" b="1">
          <a:solidFill>
            <a:schemeClr val="tx2"/>
          </a:solidFill>
          <a:latin typeface="Verdana" pitchFamily="34" charset="0"/>
        </a:defRPr>
      </a:lvl3pPr>
      <a:lvl4pPr algn="l" rtl="0" eaLnBrk="0" fontAlgn="base" hangingPunct="0">
        <a:spcBef>
          <a:spcPct val="0"/>
        </a:spcBef>
        <a:spcAft>
          <a:spcPct val="0"/>
        </a:spcAft>
        <a:defRPr sz="2400" b="1">
          <a:solidFill>
            <a:schemeClr val="tx2"/>
          </a:solidFill>
          <a:latin typeface="Verdana" pitchFamily="34" charset="0"/>
        </a:defRPr>
      </a:lvl4pPr>
      <a:lvl5pPr algn="l" rtl="0" eaLnBrk="0" fontAlgn="base" hangingPunct="0">
        <a:spcBef>
          <a:spcPct val="0"/>
        </a:spcBef>
        <a:spcAft>
          <a:spcPct val="0"/>
        </a:spcAft>
        <a:defRPr sz="2400" b="1">
          <a:solidFill>
            <a:schemeClr val="tx2"/>
          </a:solidFill>
          <a:latin typeface="Verdana" pitchFamily="34" charset="0"/>
        </a:defRPr>
      </a:lvl5pPr>
      <a:lvl6pPr marL="457200" algn="l" rtl="0" fontAlgn="base">
        <a:spcBef>
          <a:spcPct val="0"/>
        </a:spcBef>
        <a:spcAft>
          <a:spcPct val="0"/>
        </a:spcAft>
        <a:defRPr sz="2400" b="1">
          <a:solidFill>
            <a:schemeClr val="tx2"/>
          </a:solidFill>
          <a:latin typeface="Verdana" pitchFamily="34" charset="0"/>
        </a:defRPr>
      </a:lvl6pPr>
      <a:lvl7pPr marL="914400" algn="l" rtl="0" fontAlgn="base">
        <a:spcBef>
          <a:spcPct val="0"/>
        </a:spcBef>
        <a:spcAft>
          <a:spcPct val="0"/>
        </a:spcAft>
        <a:defRPr sz="2400" b="1">
          <a:solidFill>
            <a:schemeClr val="tx2"/>
          </a:solidFill>
          <a:latin typeface="Verdana" pitchFamily="34" charset="0"/>
        </a:defRPr>
      </a:lvl7pPr>
      <a:lvl8pPr marL="1371600" algn="l" rtl="0" fontAlgn="base">
        <a:spcBef>
          <a:spcPct val="0"/>
        </a:spcBef>
        <a:spcAft>
          <a:spcPct val="0"/>
        </a:spcAft>
        <a:defRPr sz="2400" b="1">
          <a:solidFill>
            <a:schemeClr val="tx2"/>
          </a:solidFill>
          <a:latin typeface="Verdana" pitchFamily="34" charset="0"/>
        </a:defRPr>
      </a:lvl8pPr>
      <a:lvl9pPr marL="1828800" algn="l" rtl="0" fontAlgn="base">
        <a:spcBef>
          <a:spcPct val="0"/>
        </a:spcBef>
        <a:spcAft>
          <a:spcPct val="0"/>
        </a:spcAft>
        <a:defRPr sz="24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389FC197-2823-4E0D-8F23-EC2E04E3295C}" type="datetimeFigureOut">
              <a:rPr lang="pl-PL" smtClean="0">
                <a:solidFill>
                  <a:prstClr val="black">
                    <a:tint val="75000"/>
                  </a:prstClr>
                </a:solidFill>
                <a:latin typeface="Calibri" panose="020F0502020204030204"/>
              </a:rPr>
              <a:pPr eaLnBrk="1" fontAlgn="auto" hangingPunct="1">
                <a:spcBef>
                  <a:spcPts val="0"/>
                </a:spcBef>
                <a:spcAft>
                  <a:spcPts val="0"/>
                </a:spcAft>
              </a:pPr>
              <a:t>15.11.2019</a:t>
            </a:fld>
            <a:endParaRPr lang="pl-PL">
              <a:solidFill>
                <a:prstClr val="black">
                  <a:tint val="75000"/>
                </a:prstClr>
              </a:solidFill>
              <a:latin typeface="Calibri" panose="020F0502020204030204"/>
            </a:endParaRPr>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pl-PL">
              <a:solidFill>
                <a:prstClr val="black">
                  <a:tint val="75000"/>
                </a:prstClr>
              </a:solidFill>
              <a:latin typeface="Calibri" panose="020F0502020204030204"/>
            </a:endParaRPr>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2260C4C-EB8F-4798-AE9C-1FDFAA03211F}" type="slidenum">
              <a:rPr lang="pl-PL" smtClean="0">
                <a:solidFill>
                  <a:prstClr val="black">
                    <a:tint val="75000"/>
                  </a:prstClr>
                </a:solidFill>
                <a:latin typeface="Calibri" panose="020F0502020204030204"/>
              </a:rPr>
              <a:pPr eaLnBrk="1" fontAlgn="auto" hangingPunct="1">
                <a:spcBef>
                  <a:spcPts val="0"/>
                </a:spcBef>
                <a:spcAft>
                  <a:spcPts val="0"/>
                </a:spcAft>
              </a:pPr>
              <a:t>‹#›</a:t>
            </a:fld>
            <a:endParaRPr lang="pl-PL">
              <a:solidFill>
                <a:prstClr val="black">
                  <a:tint val="75000"/>
                </a:prstClr>
              </a:solidFill>
              <a:latin typeface="Calibri" panose="020F0502020204030204"/>
            </a:endParaRPr>
          </a:p>
        </p:txBody>
      </p:sp>
    </p:spTree>
    <p:extLst>
      <p:ext uri="{BB962C8B-B14F-4D97-AF65-F5344CB8AC3E}">
        <p14:creationId xmlns:p14="http://schemas.microsoft.com/office/powerpoint/2010/main" val="358776464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oucsace.cs.ohiou.edu/~starzyk/" TargetMode="Externa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hyperlink" Target="mailto:starzykj@ohio.edu" TargetMode="Externa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hyperlink" Target="http://home.agh.edu.pl/~horzyk/index-eng.php" TargetMode="External"/><Relationship Id="rId11" Type="http://schemas.openxmlformats.org/officeDocument/2006/relationships/image" Target="../media/image6.png"/><Relationship Id="rId5" Type="http://schemas.openxmlformats.org/officeDocument/2006/relationships/hyperlink" Target="mailto:horzyk@agh.edu.pl" TargetMode="External"/><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hyperlink" Target="http://www.springer.com/us/book/9783319193236" TargetMode="External"/><Relationship Id="rId13" Type="http://schemas.openxmlformats.org/officeDocument/2006/relationships/image" Target="../media/image42.png"/><Relationship Id="rId18" Type="http://schemas.openxmlformats.org/officeDocument/2006/relationships/image" Target="../media/image43.png"/><Relationship Id="rId3" Type="http://schemas.openxmlformats.org/officeDocument/2006/relationships/hyperlink" Target="doi:%2010.1109/SSCI.2017.8285369" TargetMode="External"/><Relationship Id="rId21" Type="http://schemas.openxmlformats.org/officeDocument/2006/relationships/image" Target="../media/image9.png"/><Relationship Id="rId7" Type="http://schemas.openxmlformats.org/officeDocument/2006/relationships/hyperlink" Target="http://authors.elsevier.com/sd/article/S0925231214006535" TargetMode="External"/><Relationship Id="rId12" Type="http://schemas.openxmlformats.org/officeDocument/2006/relationships/image" Target="../media/image2.png"/><Relationship Id="rId17" Type="http://schemas.openxmlformats.org/officeDocument/2006/relationships/hyperlink" Target="http://oucsace.cs.ohiou.edu/~starzyk/" TargetMode="External"/><Relationship Id="rId2" Type="http://schemas.openxmlformats.org/officeDocument/2006/relationships/hyperlink" Target="http://ieeexplore.ieee.org/document/8008846/" TargetMode="External"/><Relationship Id="rId16" Type="http://schemas.openxmlformats.org/officeDocument/2006/relationships/hyperlink" Target="mailto:starzykj@ohio.edu" TargetMode="External"/><Relationship Id="rId20"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hyperlink" Target="http://ieeexplore.ieee.org/document/7850029/" TargetMode="External"/><Relationship Id="rId11" Type="http://schemas.openxmlformats.org/officeDocument/2006/relationships/image" Target="../media/image1.png"/><Relationship Id="rId5" Type="http://schemas.openxmlformats.org/officeDocument/2006/relationships/hyperlink" Target="http://home.agh.edu.pl/~horzyk/achievements/ICAISC_2017_BPA_Horzyk.pdf" TargetMode="External"/><Relationship Id="rId15" Type="http://schemas.openxmlformats.org/officeDocument/2006/relationships/hyperlink" Target="http://home.agh.edu.pl/~horzyk/index-eng.php" TargetMode="External"/><Relationship Id="rId10" Type="http://schemas.openxmlformats.org/officeDocument/2006/relationships/hyperlink" Target="DOI%2010.1007/978-3-319-19090-7" TargetMode="External"/><Relationship Id="rId19" Type="http://schemas.openxmlformats.org/officeDocument/2006/relationships/image" Target="../media/image44.png"/><Relationship Id="rId4" Type="http://schemas.openxmlformats.org/officeDocument/2006/relationships/hyperlink" Target="doi:%2010.13140/RG.2.2.30881.92005" TargetMode="External"/><Relationship Id="rId9" Type="http://schemas.openxmlformats.org/officeDocument/2006/relationships/hyperlink" Target="http://link.springer.com/chapter/10.1007/978-3-319-19324-3_3" TargetMode="External"/><Relationship Id="rId14" Type="http://schemas.openxmlformats.org/officeDocument/2006/relationships/hyperlink" Target="mailto:horzyk@agh.edu.p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home.agh.edu.pl/~horzyk/index-eng.php" TargetMode="External"/><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home.agh.edu.pl/~horzyk/index-eng.php"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37553" y="1237010"/>
            <a:ext cx="7657623" cy="1088360"/>
          </a:xfrm>
        </p:spPr>
        <p:txBody>
          <a:bodyPr>
            <a:noAutofit/>
          </a:bodyPr>
          <a:lstStyle/>
          <a:p>
            <a:pPr algn="ctr"/>
            <a:r>
              <a:rPr lang="en-GB" sz="3200" b="1" dirty="0">
                <a:effectLst>
                  <a:outerShdw blurRad="38100" dist="38100" dir="2700000" algn="tl">
                    <a:srgbClr val="000000">
                      <a:alpha val="43137"/>
                    </a:srgbClr>
                  </a:outerShdw>
                </a:effectLst>
                <a:latin typeface="Cambria" panose="02040503050406030204" pitchFamily="18" charset="0"/>
              </a:rPr>
              <a:t>Associative Data Model in Search for </a:t>
            </a:r>
            <a:br>
              <a:rPr lang="en-GB" sz="3200" b="1" dirty="0">
                <a:effectLst>
                  <a:outerShdw blurRad="38100" dist="38100" dir="2700000" algn="tl">
                    <a:srgbClr val="000000">
                      <a:alpha val="43137"/>
                    </a:srgbClr>
                  </a:outerShdw>
                </a:effectLst>
                <a:latin typeface="Cambria" panose="02040503050406030204" pitchFamily="18" charset="0"/>
              </a:rPr>
            </a:br>
            <a:r>
              <a:rPr lang="en-GB" sz="3200" b="1" dirty="0">
                <a:effectLst>
                  <a:outerShdw blurRad="38100" dist="38100" dir="2700000" algn="tl">
                    <a:srgbClr val="000000">
                      <a:alpha val="43137"/>
                    </a:srgbClr>
                  </a:outerShdw>
                </a:effectLst>
                <a:latin typeface="Cambria" panose="02040503050406030204" pitchFamily="18" charset="0"/>
              </a:rPr>
              <a:t>Nearest </a:t>
            </a:r>
            <a:r>
              <a:rPr lang="en-GB" sz="3200" b="1" dirty="0" err="1">
                <a:effectLst>
                  <a:outerShdw blurRad="38100" dist="38100" dir="2700000" algn="tl">
                    <a:srgbClr val="000000">
                      <a:alpha val="43137"/>
                    </a:srgbClr>
                  </a:outerShdw>
                </a:effectLst>
                <a:latin typeface="Cambria" panose="02040503050406030204" pitchFamily="18" charset="0"/>
              </a:rPr>
              <a:t>Neighbors</a:t>
            </a:r>
            <a:r>
              <a:rPr lang="en-GB" sz="3200" b="1" dirty="0">
                <a:effectLst>
                  <a:outerShdw blurRad="38100" dist="38100" dir="2700000" algn="tl">
                    <a:srgbClr val="000000">
                      <a:alpha val="43137"/>
                    </a:srgbClr>
                  </a:outerShdw>
                </a:effectLst>
                <a:latin typeface="Cambria" panose="02040503050406030204" pitchFamily="18" charset="0"/>
              </a:rPr>
              <a:t> and Similar Patterns</a:t>
            </a: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11" name="Podtytuł 9"/>
          <p:cNvSpPr txBox="1">
            <a:spLocks/>
          </p:cNvSpPr>
          <p:nvPr/>
        </p:nvSpPr>
        <p:spPr>
          <a:xfrm>
            <a:off x="1409998" y="5291252"/>
            <a:ext cx="2448272" cy="104555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Bef>
                <a:spcPts val="600"/>
              </a:spcBef>
              <a:spcAft>
                <a:spcPts val="600"/>
              </a:spcAft>
              <a:buNone/>
            </a:pPr>
            <a:r>
              <a:rPr lang="pl-PL" sz="1600" b="1" dirty="0">
                <a:effectLst>
                  <a:outerShdw blurRad="38100" dist="38100" dir="2700000" algn="tl">
                    <a:srgbClr val="000000">
                      <a:alpha val="43137"/>
                    </a:srgbClr>
                  </a:outerShdw>
                </a:effectLst>
                <a:latin typeface="Cambria" panose="02040503050406030204" pitchFamily="18" charset="0"/>
              </a:rPr>
              <a:t>AGH University of </a:t>
            </a:r>
          </a:p>
          <a:p>
            <a:pPr marL="0" indent="0" algn="ctr" fontAlgn="auto">
              <a:spcBef>
                <a:spcPts val="600"/>
              </a:spcBef>
              <a:spcAft>
                <a:spcPts val="600"/>
              </a:spcAft>
              <a:buNone/>
            </a:pPr>
            <a:r>
              <a:rPr lang="pl-PL" sz="1600" b="1" dirty="0">
                <a:effectLst>
                  <a:outerShdw blurRad="38100" dist="38100" dir="2700000" algn="tl">
                    <a:srgbClr val="000000">
                      <a:alpha val="43137"/>
                    </a:srgbClr>
                  </a:outerShdw>
                </a:effectLst>
                <a:latin typeface="Cambria" panose="02040503050406030204" pitchFamily="18" charset="0"/>
              </a:rPr>
              <a:t>Science and Technology</a:t>
            </a:r>
          </a:p>
          <a:p>
            <a:pPr marL="0" indent="0" algn="ctr" fontAlgn="auto">
              <a:spcBef>
                <a:spcPts val="600"/>
              </a:spcBef>
              <a:spcAft>
                <a:spcPts val="600"/>
              </a:spcAft>
              <a:buNone/>
            </a:pPr>
            <a:r>
              <a:rPr lang="pl-PL" sz="1600" b="1" dirty="0">
                <a:effectLst>
                  <a:outerShdw blurRad="38100" dist="38100" dir="2700000" algn="tl">
                    <a:srgbClr val="000000">
                      <a:alpha val="43137"/>
                    </a:srgbClr>
                  </a:outerShdw>
                </a:effectLst>
                <a:latin typeface="Cambria" panose="02040503050406030204" pitchFamily="18" charset="0"/>
              </a:rPr>
              <a:t>Krakow, Poland</a:t>
            </a:r>
          </a:p>
          <a:p>
            <a:pPr marL="0" indent="0" algn="ctr" fontAlgn="auto">
              <a:spcBef>
                <a:spcPts val="600"/>
              </a:spcBef>
              <a:spcAft>
                <a:spcPts val="600"/>
              </a:spcAft>
              <a:buNone/>
            </a:pPr>
            <a:endParaRPr lang="en-US" sz="1600" dirty="0"/>
          </a:p>
        </p:txBody>
      </p:sp>
      <p:pic>
        <p:nvPicPr>
          <p:cNvPr id="13" name="Obraz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4616" y="2563924"/>
            <a:ext cx="1183328" cy="1564400"/>
          </a:xfrm>
          <a:prstGeom prst="rect">
            <a:avLst/>
          </a:prstGeom>
        </p:spPr>
      </p:pic>
      <p:pic>
        <p:nvPicPr>
          <p:cNvPr id="14" name="Obraz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85" y="2579768"/>
            <a:ext cx="1665819" cy="1562475"/>
          </a:xfrm>
          <a:prstGeom prst="rect">
            <a:avLst/>
          </a:prstGeom>
        </p:spPr>
      </p:pic>
      <p:sp>
        <p:nvSpPr>
          <p:cNvPr id="17" name="Podtytuł 9"/>
          <p:cNvSpPr txBox="1">
            <a:spLocks/>
          </p:cNvSpPr>
          <p:nvPr/>
        </p:nvSpPr>
        <p:spPr>
          <a:xfrm>
            <a:off x="5364087" y="5167321"/>
            <a:ext cx="3664347" cy="1263598"/>
          </a:xfrm>
          <a:prstGeom prst="rect">
            <a:avLst/>
          </a:prstGeom>
        </p:spPr>
        <p:txBody>
          <a:bodyPr vert="horz" lIns="91440" tIns="45720" rIns="91440" bIns="45720" rtlCol="0">
            <a:no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800"/>
              </a:spcBef>
              <a:spcAft>
                <a:spcPts val="0"/>
              </a:spcAft>
            </a:pPr>
            <a:r>
              <a:rPr lang="en-US" sz="1600" b="1" dirty="0">
                <a:effectLst>
                  <a:outerShdw blurRad="38100" dist="38100" dir="2700000" algn="tl">
                    <a:srgbClr val="000000">
                      <a:alpha val="43137"/>
                    </a:srgbClr>
                  </a:outerShdw>
                </a:effectLst>
                <a:latin typeface="Cambria" panose="02040503050406030204" pitchFamily="18" charset="0"/>
              </a:rPr>
              <a:t>Ohio University, Athens, Ohio, U.S.A., School of Electrical Engineering and Computer Science</a:t>
            </a:r>
          </a:p>
          <a:p>
            <a:pPr fontAlgn="auto">
              <a:spcBef>
                <a:spcPts val="800"/>
              </a:spcBef>
              <a:spcAft>
                <a:spcPts val="0"/>
              </a:spcAft>
            </a:pPr>
            <a:r>
              <a:rPr lang="en-US" sz="1600" b="1" dirty="0">
                <a:effectLst>
                  <a:outerShdw blurRad="38100" dist="38100" dir="2700000" algn="tl">
                    <a:srgbClr val="000000">
                      <a:alpha val="43137"/>
                    </a:srgbClr>
                  </a:outerShdw>
                </a:effectLst>
                <a:latin typeface="Cambria" panose="02040503050406030204" pitchFamily="18" charset="0"/>
              </a:rPr>
              <a:t>University of Information Technology and Management, Rzeszow, Poland</a:t>
            </a:r>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66" y="5219979"/>
            <a:ext cx="572855" cy="1111340"/>
          </a:xfrm>
          <a:prstGeom prst="rect">
            <a:avLst/>
          </a:prstGeom>
        </p:spPr>
      </p:pic>
      <p:sp>
        <p:nvSpPr>
          <p:cNvPr id="19" name="Podtytuł 9"/>
          <p:cNvSpPr txBox="1">
            <a:spLocks/>
          </p:cNvSpPr>
          <p:nvPr/>
        </p:nvSpPr>
        <p:spPr>
          <a:xfrm>
            <a:off x="926029" y="4227742"/>
            <a:ext cx="1860502" cy="93859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a:effectLst>
                  <a:outerShdw blurRad="38100" dist="38100" dir="2700000" algn="tl">
                    <a:srgbClr val="000000">
                      <a:alpha val="43137"/>
                    </a:srgbClr>
                  </a:outerShdw>
                </a:effectLst>
                <a:latin typeface="Cambria" panose="02040503050406030204" pitchFamily="18" charset="0"/>
              </a:rPr>
              <a:t>Adrian Horzyk</a:t>
            </a:r>
          </a:p>
          <a:p>
            <a:pPr marL="0" indent="0" algn="ctr" fontAlgn="auto">
              <a:spcAft>
                <a:spcPts val="0"/>
              </a:spcAft>
              <a:buNone/>
            </a:pPr>
            <a:r>
              <a:rPr lang="pl-PL" sz="1400" b="1" dirty="0">
                <a:effectLst>
                  <a:outerShdw blurRad="38100" dist="38100" dir="2700000" algn="tl">
                    <a:srgbClr val="000000">
                      <a:alpha val="43137"/>
                    </a:srgbClr>
                  </a:outerShdw>
                </a:effectLst>
                <a:latin typeface="Cambria" panose="02040503050406030204" pitchFamily="18" charset="0"/>
                <a:hlinkClick r:id="rId5"/>
              </a:rPr>
              <a:t>horzyk@agh.edu.pl</a:t>
            </a:r>
            <a:endParaRPr lang="pl-PL" sz="1400" b="1" dirty="0">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r>
              <a:rPr lang="pl-PL" sz="1400" b="1" dirty="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6"/>
              </a:rPr>
              <a:t>Horzyk</a:t>
            </a:r>
            <a:endPar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endParaRPr lang="en-US" sz="1600" dirty="0"/>
          </a:p>
        </p:txBody>
      </p:sp>
      <p:sp>
        <p:nvSpPr>
          <p:cNvPr id="20" name="Podtytuł 9"/>
          <p:cNvSpPr txBox="1">
            <a:spLocks/>
          </p:cNvSpPr>
          <p:nvPr/>
        </p:nvSpPr>
        <p:spPr>
          <a:xfrm>
            <a:off x="5607779" y="4260143"/>
            <a:ext cx="2088231" cy="950483"/>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400"/>
              </a:spcBef>
              <a:spcAft>
                <a:spcPts val="400"/>
              </a:spcAft>
            </a:pPr>
            <a:r>
              <a:rPr lang="pl-PL" sz="1600" b="1" dirty="0">
                <a:effectLst>
                  <a:outerShdw blurRad="38100" dist="38100" dir="2700000" algn="tl">
                    <a:srgbClr val="000000">
                      <a:alpha val="43137"/>
                    </a:srgbClr>
                  </a:outerShdw>
                </a:effectLst>
                <a:latin typeface="Cambria" panose="02040503050406030204" pitchFamily="18" charset="0"/>
              </a:rPr>
              <a:t>Janusz A. Starzyk</a:t>
            </a:r>
          </a:p>
          <a:p>
            <a:pPr fontAlgn="auto">
              <a:spcBef>
                <a:spcPts val="400"/>
              </a:spcBef>
              <a:spcAft>
                <a:spcPts val="400"/>
              </a:spcAft>
            </a:pPr>
            <a:r>
              <a:rPr lang="pl-PL" sz="1400" b="1" dirty="0">
                <a:effectLst>
                  <a:outerShdw blurRad="38100" dist="38100" dir="2700000" algn="tl">
                    <a:srgbClr val="000000">
                      <a:alpha val="43137"/>
                    </a:srgbClr>
                  </a:outerShdw>
                </a:effectLst>
                <a:latin typeface="Cambria" panose="02040503050406030204" pitchFamily="18" charset="0"/>
                <a:hlinkClick r:id="rId7"/>
              </a:rPr>
              <a:t>starzykj@ohio.edu</a:t>
            </a:r>
            <a:endParaRPr lang="pl-PL" sz="1400" b="1" dirty="0">
              <a:effectLst>
                <a:outerShdw blurRad="38100" dist="38100" dir="2700000" algn="tl">
                  <a:srgbClr val="000000">
                    <a:alpha val="43137"/>
                  </a:srgbClr>
                </a:outerShdw>
              </a:effectLst>
              <a:latin typeface="Cambria" panose="02040503050406030204" pitchFamily="18" charset="0"/>
            </a:endParaRPr>
          </a:p>
          <a:p>
            <a:pPr fontAlgn="auto">
              <a:spcBef>
                <a:spcPts val="400"/>
              </a:spcBef>
              <a:spcAft>
                <a:spcPts val="400"/>
              </a:spcAft>
            </a:pPr>
            <a:r>
              <a:rPr lang="pl-PL" sz="1400" b="1" dirty="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8"/>
              </a:rPr>
              <a:t>Janusz Starzyk</a:t>
            </a:r>
            <a:endPar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0820" y="4945221"/>
            <a:ext cx="787973" cy="835251"/>
          </a:xfrm>
          <a:prstGeom prst="rect">
            <a:avLst/>
          </a:prstGeom>
        </p:spPr>
      </p:pic>
      <p:pic>
        <p:nvPicPr>
          <p:cNvPr id="15" name="Obraz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610" y="1172681"/>
            <a:ext cx="1229403" cy="1229403"/>
          </a:xfrm>
          <a:prstGeom prst="rect">
            <a:avLst/>
          </a:prstGeom>
        </p:spPr>
      </p:pic>
      <p:pic>
        <p:nvPicPr>
          <p:cNvPr id="5" name="Obraz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1405" y="5832212"/>
            <a:ext cx="606805" cy="626809"/>
          </a:xfrm>
          <a:prstGeom prst="rect">
            <a:avLst/>
          </a:prstGeom>
        </p:spPr>
      </p:pic>
      <p:pic>
        <p:nvPicPr>
          <p:cNvPr id="18" name="Obraz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72526" y="4255320"/>
            <a:ext cx="871739" cy="871739"/>
          </a:xfrm>
          <a:prstGeom prst="rect">
            <a:avLst/>
          </a:prstGeom>
        </p:spPr>
      </p:pic>
      <p:pic>
        <p:nvPicPr>
          <p:cNvPr id="16" name="Picture 15">
            <a:extLst>
              <a:ext uri="{FF2B5EF4-FFF2-40B4-BE49-F238E27FC236}">
                <a16:creationId xmlns:a16="http://schemas.microsoft.com/office/drawing/2014/main" id="{7803C919-D822-4A56-80E1-62D16F92BE44}"/>
              </a:ext>
            </a:extLst>
          </p:cNvPr>
          <p:cNvPicPr>
            <a:picLocks noChangeAspect="1"/>
          </p:cNvPicPr>
          <p:nvPr/>
        </p:nvPicPr>
        <p:blipFill>
          <a:blip r:embed="rId13"/>
          <a:stretch>
            <a:fillRect/>
          </a:stretch>
        </p:blipFill>
        <p:spPr>
          <a:xfrm>
            <a:off x="-3186" y="-5919"/>
            <a:ext cx="9144000" cy="1076960"/>
          </a:xfrm>
          <a:prstGeom prst="rect">
            <a:avLst/>
          </a:prstGeom>
        </p:spPr>
      </p:pic>
      <p:pic>
        <p:nvPicPr>
          <p:cNvPr id="9" name="Picture 8">
            <a:extLst>
              <a:ext uri="{FF2B5EF4-FFF2-40B4-BE49-F238E27FC236}">
                <a16:creationId xmlns:a16="http://schemas.microsoft.com/office/drawing/2014/main" id="{EE95DD82-7B01-456B-8257-BC6B18272D5B}"/>
              </a:ext>
            </a:extLst>
          </p:cNvPr>
          <p:cNvPicPr>
            <a:picLocks noChangeAspect="1"/>
          </p:cNvPicPr>
          <p:nvPr/>
        </p:nvPicPr>
        <p:blipFill>
          <a:blip r:embed="rId14"/>
          <a:stretch>
            <a:fillRect/>
          </a:stretch>
        </p:blipFill>
        <p:spPr>
          <a:xfrm>
            <a:off x="7812360" y="4255320"/>
            <a:ext cx="867509" cy="872148"/>
          </a:xfrm>
          <a:prstGeom prst="rect">
            <a:avLst/>
          </a:prstGeom>
        </p:spPr>
      </p:pic>
    </p:spTree>
    <p:extLst>
      <p:ext uri="{BB962C8B-B14F-4D97-AF65-F5344CB8AC3E}">
        <p14:creationId xmlns:p14="http://schemas.microsoft.com/office/powerpoint/2010/main" val="145047314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4000" fill="hold"/>
                                        <p:tgtEl>
                                          <p:spTgt spid="15"/>
                                        </p:tgtEl>
                                        <p:attrNameLst>
                                          <p:attrName>ppt_w</p:attrName>
                                        </p:attrNameLst>
                                      </p:cBhvr>
                                      <p:tavLst>
                                        <p:tav tm="0">
                                          <p:val>
                                            <p:fltVal val="0"/>
                                          </p:val>
                                        </p:tav>
                                        <p:tav tm="100000">
                                          <p:val>
                                            <p:strVal val="#ppt_w"/>
                                          </p:val>
                                        </p:tav>
                                      </p:tavLst>
                                    </p:anim>
                                    <p:anim calcmode="lin" valueType="num">
                                      <p:cBhvr>
                                        <p:cTn id="8" dur="4000" fill="hold"/>
                                        <p:tgtEl>
                                          <p:spTgt spid="15"/>
                                        </p:tgtEl>
                                        <p:attrNameLst>
                                          <p:attrName>ppt_h</p:attrName>
                                        </p:attrNameLst>
                                      </p:cBhvr>
                                      <p:tavLst>
                                        <p:tav tm="0">
                                          <p:val>
                                            <p:fltVal val="0"/>
                                          </p:val>
                                        </p:tav>
                                        <p:tav tm="100000">
                                          <p:val>
                                            <p:strVal val="#ppt_h"/>
                                          </p:val>
                                        </p:tav>
                                      </p:tavLst>
                                    </p:anim>
                                    <p:animEffect transition="in" filter="fade">
                                      <p:cBhvr>
                                        <p:cTn id="9" dur="4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982770"/>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All connections are weighted</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so there is not only a binary representation of relations but also the ability to express </a:t>
            </a: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the different strengths of associations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between represented data and objects, evaluating values of data relations.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pic>
        <p:nvPicPr>
          <p:cNvPr id="3" name="Picture 2">
            <a:extLst>
              <a:ext uri="{FF2B5EF4-FFF2-40B4-BE49-F238E27FC236}">
                <a16:creationId xmlns:a16="http://schemas.microsoft.com/office/drawing/2014/main" id="{EF9B69B7-34C2-422A-B8D5-3E020C6B6CA8}"/>
              </a:ext>
            </a:extLst>
          </p:cNvPr>
          <p:cNvPicPr>
            <a:picLocks noChangeAspect="1"/>
          </p:cNvPicPr>
          <p:nvPr/>
        </p:nvPicPr>
        <p:blipFill>
          <a:blip r:embed="rId5"/>
          <a:stretch>
            <a:fillRect/>
          </a:stretch>
        </p:blipFill>
        <p:spPr>
          <a:xfrm>
            <a:off x="0" y="1756948"/>
            <a:ext cx="9144000" cy="4624380"/>
          </a:xfrm>
          <a:prstGeom prst="rect">
            <a:avLst/>
          </a:prstGeom>
        </p:spPr>
      </p:pic>
      <p:sp>
        <p:nvSpPr>
          <p:cNvPr id="7" name="Arrow: Up 6">
            <a:extLst>
              <a:ext uri="{FF2B5EF4-FFF2-40B4-BE49-F238E27FC236}">
                <a16:creationId xmlns:a16="http://schemas.microsoft.com/office/drawing/2014/main" id="{78DA121D-EBFB-4D75-9528-1F8B75F89BE9}"/>
              </a:ext>
            </a:extLst>
          </p:cNvPr>
          <p:cNvSpPr/>
          <p:nvPr/>
        </p:nvSpPr>
        <p:spPr>
          <a:xfrm flipV="1">
            <a:off x="2339752" y="1666215"/>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Arrow: Up 7">
            <a:extLst>
              <a:ext uri="{FF2B5EF4-FFF2-40B4-BE49-F238E27FC236}">
                <a16:creationId xmlns:a16="http://schemas.microsoft.com/office/drawing/2014/main" id="{1944FDCA-DBF0-4B33-B11F-1520C5A06515}"/>
              </a:ext>
            </a:extLst>
          </p:cNvPr>
          <p:cNvSpPr/>
          <p:nvPr/>
        </p:nvSpPr>
        <p:spPr>
          <a:xfrm flipV="1">
            <a:off x="2699792" y="1672926"/>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Arrow: Up 9">
            <a:extLst>
              <a:ext uri="{FF2B5EF4-FFF2-40B4-BE49-F238E27FC236}">
                <a16:creationId xmlns:a16="http://schemas.microsoft.com/office/drawing/2014/main" id="{95A30147-DB54-4DD7-A190-DD5185B2FDC7}"/>
              </a:ext>
            </a:extLst>
          </p:cNvPr>
          <p:cNvSpPr/>
          <p:nvPr/>
        </p:nvSpPr>
        <p:spPr>
          <a:xfrm flipV="1">
            <a:off x="6156178" y="1666215"/>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Arrow: Up 10">
            <a:extLst>
              <a:ext uri="{FF2B5EF4-FFF2-40B4-BE49-F238E27FC236}">
                <a16:creationId xmlns:a16="http://schemas.microsoft.com/office/drawing/2014/main" id="{E8346CF0-9A81-4CB4-AD0E-7F2CA767D244}"/>
              </a:ext>
            </a:extLst>
          </p:cNvPr>
          <p:cNvSpPr/>
          <p:nvPr/>
        </p:nvSpPr>
        <p:spPr>
          <a:xfrm>
            <a:off x="1979712" y="6239721"/>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Arrow: Up 12">
            <a:extLst>
              <a:ext uri="{FF2B5EF4-FFF2-40B4-BE49-F238E27FC236}">
                <a16:creationId xmlns:a16="http://schemas.microsoft.com/office/drawing/2014/main" id="{FBC6324B-0F37-4AE4-825A-5713AA46AC54}"/>
              </a:ext>
            </a:extLst>
          </p:cNvPr>
          <p:cNvSpPr/>
          <p:nvPr/>
        </p:nvSpPr>
        <p:spPr>
          <a:xfrm>
            <a:off x="2339752" y="6239721"/>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Arrow: Up 13">
            <a:extLst>
              <a:ext uri="{FF2B5EF4-FFF2-40B4-BE49-F238E27FC236}">
                <a16:creationId xmlns:a16="http://schemas.microsoft.com/office/drawing/2014/main" id="{1D715B69-F01A-4C11-AB2E-155229161BB3}"/>
              </a:ext>
            </a:extLst>
          </p:cNvPr>
          <p:cNvSpPr/>
          <p:nvPr/>
        </p:nvSpPr>
        <p:spPr>
          <a:xfrm>
            <a:off x="6444208" y="6233375"/>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Arrow: Up 14">
            <a:extLst>
              <a:ext uri="{FF2B5EF4-FFF2-40B4-BE49-F238E27FC236}">
                <a16:creationId xmlns:a16="http://schemas.microsoft.com/office/drawing/2014/main" id="{465DE7C7-8794-4F4F-AAD7-2496413C664D}"/>
              </a:ext>
            </a:extLst>
          </p:cNvPr>
          <p:cNvSpPr/>
          <p:nvPr/>
        </p:nvSpPr>
        <p:spPr>
          <a:xfrm>
            <a:off x="6804248" y="6230247"/>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76658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982770"/>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Associative strengths between represented objects can be quickly computed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thanks to the weighted connections between nodes representing defining data and objects on all closest paths between such objects.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We can search for the strongest</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associated objects only in the close surroundings.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4" name="Picture 3">
            <a:extLst>
              <a:ext uri="{FF2B5EF4-FFF2-40B4-BE49-F238E27FC236}">
                <a16:creationId xmlns:a16="http://schemas.microsoft.com/office/drawing/2014/main" id="{1372BE91-2819-4EF3-A5C9-F4EA3BC4D1D2}"/>
              </a:ext>
            </a:extLst>
          </p:cNvPr>
          <p:cNvPicPr>
            <a:picLocks noChangeAspect="1"/>
          </p:cNvPicPr>
          <p:nvPr/>
        </p:nvPicPr>
        <p:blipFill>
          <a:blip r:embed="rId5"/>
          <a:stretch>
            <a:fillRect/>
          </a:stretch>
        </p:blipFill>
        <p:spPr>
          <a:xfrm>
            <a:off x="0" y="1750486"/>
            <a:ext cx="9144000" cy="4630842"/>
          </a:xfrm>
          <a:prstGeom prst="rect">
            <a:avLst/>
          </a:prstGeom>
        </p:spPr>
      </p:pic>
      <p:sp>
        <p:nvSpPr>
          <p:cNvPr id="8" name="Arrow: Up 7">
            <a:extLst>
              <a:ext uri="{FF2B5EF4-FFF2-40B4-BE49-F238E27FC236}">
                <a16:creationId xmlns:a16="http://schemas.microsoft.com/office/drawing/2014/main" id="{56B6DCA5-DF52-47AA-AFC6-D8F62AA1D13E}"/>
              </a:ext>
            </a:extLst>
          </p:cNvPr>
          <p:cNvSpPr/>
          <p:nvPr/>
        </p:nvSpPr>
        <p:spPr>
          <a:xfrm>
            <a:off x="8912367" y="4221088"/>
            <a:ext cx="144016" cy="1079512"/>
          </a:xfrm>
          <a:prstGeom prst="upArrow">
            <a:avLst>
              <a:gd name="adj1" fmla="val 43387"/>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Picture 1">
            <a:extLst>
              <a:ext uri="{FF2B5EF4-FFF2-40B4-BE49-F238E27FC236}">
                <a16:creationId xmlns:a16="http://schemas.microsoft.com/office/drawing/2014/main" id="{DD7D4ED7-B370-42A2-8447-C19FA31B1488}"/>
              </a:ext>
            </a:extLst>
          </p:cNvPr>
          <p:cNvPicPr>
            <a:picLocks noChangeAspect="1"/>
          </p:cNvPicPr>
          <p:nvPr/>
        </p:nvPicPr>
        <p:blipFill>
          <a:blip r:embed="rId6"/>
          <a:stretch>
            <a:fillRect/>
          </a:stretch>
        </p:blipFill>
        <p:spPr>
          <a:xfrm>
            <a:off x="8428170" y="4959191"/>
            <a:ext cx="691277" cy="576064"/>
          </a:xfrm>
          <a:prstGeom prst="rect">
            <a:avLst/>
          </a:prstGeom>
        </p:spPr>
      </p:pic>
      <p:sp>
        <p:nvSpPr>
          <p:cNvPr id="3" name="Rectangle: Rounded Corners 2">
            <a:extLst>
              <a:ext uri="{FF2B5EF4-FFF2-40B4-BE49-F238E27FC236}">
                <a16:creationId xmlns:a16="http://schemas.microsoft.com/office/drawing/2014/main" id="{481F864A-6C46-4B05-B624-ABE05465D9D8}"/>
              </a:ext>
            </a:extLst>
          </p:cNvPr>
          <p:cNvSpPr/>
          <p:nvPr/>
        </p:nvSpPr>
        <p:spPr>
          <a:xfrm>
            <a:off x="8471374" y="5312919"/>
            <a:ext cx="604867" cy="2346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652251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6" y="627753"/>
            <a:ext cx="7962015" cy="982770"/>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Associative strengths (here similarity) between all objects connected to the given one (here 93) can also be computed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using weighted connections between nodes representing defining data and objects on all paths between such objects.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We can search for the </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associated objects in the whole surroundings.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2" name="Picture 1">
            <a:extLst>
              <a:ext uri="{FF2B5EF4-FFF2-40B4-BE49-F238E27FC236}">
                <a16:creationId xmlns:a16="http://schemas.microsoft.com/office/drawing/2014/main" id="{3EB0A2E6-C5FC-4D5E-A91E-F27A1923D3E1}"/>
              </a:ext>
            </a:extLst>
          </p:cNvPr>
          <p:cNvPicPr>
            <a:picLocks noChangeAspect="1"/>
          </p:cNvPicPr>
          <p:nvPr/>
        </p:nvPicPr>
        <p:blipFill>
          <a:blip r:embed="rId5"/>
          <a:stretch>
            <a:fillRect/>
          </a:stretch>
        </p:blipFill>
        <p:spPr>
          <a:xfrm>
            <a:off x="0" y="1753500"/>
            <a:ext cx="9144000" cy="4627828"/>
          </a:xfrm>
          <a:prstGeom prst="rect">
            <a:avLst/>
          </a:prstGeom>
        </p:spPr>
      </p:pic>
    </p:spTree>
    <p:extLst>
      <p:ext uri="{BB962C8B-B14F-4D97-AF65-F5344CB8AC3E}">
        <p14:creationId xmlns:p14="http://schemas.microsoft.com/office/powerpoint/2010/main" val="257277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Search for the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36485" y="557356"/>
            <a:ext cx="7867964" cy="1287468"/>
          </a:xfrm>
          <a:prstGeom prst="rect">
            <a:avLst/>
          </a:prstGeom>
          <a:noFill/>
        </p:spPr>
        <p:txBody>
          <a:bodyPr wrap="square" rtlCol="0">
            <a:spAutoFit/>
          </a:bodyPr>
          <a:lstStyle/>
          <a:p>
            <a:pPr lvl="0" algn="ctr">
              <a:lnSpc>
                <a:spcPct val="110000"/>
              </a:lnSpc>
            </a:pP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Associative Graph Data Structures (AGDS)</a:t>
            </a:r>
            <a:r>
              <a:rPr kumimoji="0" lang="en-GB"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can be easily adapted to quickly compute </a:t>
            </a: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Euclidean, Manhattan, or </a:t>
            </a:r>
            <a:r>
              <a:rPr lang="en-GB" sz="1800" b="1" dirty="0" err="1">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Sebestyen</a:t>
            </a: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distances </a:t>
            </a: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between close objects indirectly connected by the strong enough weights in the closest surroundings until we find k nearest </a:t>
            </a:r>
            <a:r>
              <a:rPr lang="en-GB" sz="1800" dirty="0" err="1">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neighbors</a:t>
            </a: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and are sure that all others are more distant.</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In this concept,</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we don’t need to look through all data as in the KNN search algorithm.</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5" name="Picture 4">
            <a:extLst>
              <a:ext uri="{FF2B5EF4-FFF2-40B4-BE49-F238E27FC236}">
                <a16:creationId xmlns:a16="http://schemas.microsoft.com/office/drawing/2014/main" id="{2C05B846-B63B-433E-85CF-BE1429E30EAF}"/>
              </a:ext>
            </a:extLst>
          </p:cNvPr>
          <p:cNvPicPr>
            <a:picLocks noChangeAspect="1"/>
          </p:cNvPicPr>
          <p:nvPr/>
        </p:nvPicPr>
        <p:blipFill>
          <a:blip r:embed="rId5"/>
          <a:stretch>
            <a:fillRect/>
          </a:stretch>
        </p:blipFill>
        <p:spPr>
          <a:xfrm>
            <a:off x="0" y="1916832"/>
            <a:ext cx="9144000" cy="4508700"/>
          </a:xfrm>
          <a:prstGeom prst="rect">
            <a:avLst/>
          </a:prstGeom>
        </p:spPr>
      </p:pic>
      <p:sp>
        <p:nvSpPr>
          <p:cNvPr id="7" name="Arrow: Up 6">
            <a:extLst>
              <a:ext uri="{FF2B5EF4-FFF2-40B4-BE49-F238E27FC236}">
                <a16:creationId xmlns:a16="http://schemas.microsoft.com/office/drawing/2014/main" id="{831DBD17-5BC6-494A-BD66-F66A59607B90}"/>
              </a:ext>
            </a:extLst>
          </p:cNvPr>
          <p:cNvSpPr/>
          <p:nvPr/>
        </p:nvSpPr>
        <p:spPr>
          <a:xfrm flipV="1">
            <a:off x="8906389" y="2924944"/>
            <a:ext cx="144016" cy="1080120"/>
          </a:xfrm>
          <a:prstGeom prst="upArrow">
            <a:avLst>
              <a:gd name="adj1" fmla="val 43387"/>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508804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lvl="0" algn="ctr">
              <a:lnSpc>
                <a:spcPct val="110000"/>
              </a:lnSpc>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According to the proposed algorithm, the distances are computed</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at once or partially.</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12" name="pole tekstowe 18">
            <a:extLst>
              <a:ext uri="{FF2B5EF4-FFF2-40B4-BE49-F238E27FC236}">
                <a16:creationId xmlns:a16="http://schemas.microsoft.com/office/drawing/2014/main" id="{9A950098-0A59-4240-A135-CA215C6E063E}"/>
              </a:ext>
            </a:extLst>
          </p:cNvPr>
          <p:cNvSpPr txBox="1"/>
          <p:nvPr/>
        </p:nvSpPr>
        <p:spPr>
          <a:xfrm>
            <a:off x="323528" y="557356"/>
            <a:ext cx="8787783" cy="1287468"/>
          </a:xfrm>
          <a:prstGeom prst="rect">
            <a:avLst/>
          </a:prstGeom>
          <a:noFill/>
        </p:spPr>
        <p:txBody>
          <a:bodyPr wrap="square" rtlCol="0">
            <a:spAutoFit/>
          </a:bodyPr>
          <a:lstStyle/>
          <a:p>
            <a:pPr lvl="0" algn="ctr">
              <a:lnSpc>
                <a:spcPct val="110000"/>
              </a:lnSpc>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The</a:t>
            </a:r>
            <a:r>
              <a:rPr lang="en-US"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three proposed algorithms </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start from the nodes representing values that have </a:t>
            </a:r>
            <a:b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b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the smallest, normalized distances to the values defining the classified object.</a:t>
            </a:r>
          </a:p>
          <a:p>
            <a:pPr lvl="0" algn="ctr">
              <a:lnSpc>
                <a:spcPct val="110000"/>
              </a:lnSpc>
            </a:pPr>
            <a:r>
              <a:rPr lang="en-US" sz="1800" baseline="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Next, they go along the edges</a:t>
            </a:r>
            <a:r>
              <a:rPr lang="en-US"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to the connected object nodes to compute object distances.</a:t>
            </a:r>
          </a:p>
          <a:p>
            <a:pPr lvl="0" algn="ctr">
              <a:lnSpc>
                <a:spcPct val="110000"/>
              </a:lnSpc>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The</a:t>
            </a:r>
            <a:r>
              <a:rPr kumimoji="0" lang="en-US"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computed distances are used to sort objects in a rank table or a rank list.</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13" name="Picture 12">
            <a:extLst>
              <a:ext uri="{FF2B5EF4-FFF2-40B4-BE49-F238E27FC236}">
                <a16:creationId xmlns:a16="http://schemas.microsoft.com/office/drawing/2014/main" id="{DEDE7071-C8CB-45F6-8BFE-8D4F4B59A3E2}"/>
              </a:ext>
            </a:extLst>
          </p:cNvPr>
          <p:cNvPicPr>
            <a:picLocks noChangeAspect="1"/>
          </p:cNvPicPr>
          <p:nvPr/>
        </p:nvPicPr>
        <p:blipFill>
          <a:blip r:embed="rId5"/>
          <a:stretch>
            <a:fillRect/>
          </a:stretch>
        </p:blipFill>
        <p:spPr>
          <a:xfrm>
            <a:off x="0" y="1916832"/>
            <a:ext cx="9144000" cy="4508700"/>
          </a:xfrm>
          <a:prstGeom prst="rect">
            <a:avLst/>
          </a:prstGeom>
        </p:spPr>
      </p:pic>
    </p:spTree>
    <p:extLst>
      <p:ext uri="{BB962C8B-B14F-4D97-AF65-F5344CB8AC3E}">
        <p14:creationId xmlns:p14="http://schemas.microsoft.com/office/powerpoint/2010/main" val="34518216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2000"/>
                                        <p:tgtEl>
                                          <p:spTgt spid="12">
                                            <p:txEl>
                                              <p:pRg st="0" end="0"/>
                                            </p:txEl>
                                          </p:spTgt>
                                        </p:tgtEl>
                                      </p:cBhvr>
                                    </p:animEffect>
                                    <p:anim calcmode="lin" valueType="num">
                                      <p:cBhvr>
                                        <p:cTn id="15"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100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2000"/>
                                        <p:tgtEl>
                                          <p:spTgt spid="12">
                                            <p:txEl>
                                              <p:pRg st="1" end="1"/>
                                            </p:txEl>
                                          </p:spTgt>
                                        </p:tgtEl>
                                      </p:cBhvr>
                                    </p:animEffect>
                                    <p:anim calcmode="lin" valueType="num">
                                      <p:cBhvr>
                                        <p:cTn id="22" dur="2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00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2000"/>
                                        <p:tgtEl>
                                          <p:spTgt spid="12">
                                            <p:txEl>
                                              <p:pRg st="2" end="2"/>
                                            </p:txEl>
                                          </p:spTgt>
                                        </p:tgtEl>
                                      </p:cBhvr>
                                    </p:animEffect>
                                    <p:anim calcmode="lin" valueType="num">
                                      <p:cBhvr>
                                        <p:cTn id="29" dur="2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57727"/>
          </a:xfrm>
          <a:prstGeom prst="rect">
            <a:avLst/>
          </a:prstGeom>
          <a:noFill/>
        </p:spPr>
        <p:txBody>
          <a:bodyPr wrap="square" rtlCol="0">
            <a:spAutoFit/>
          </a:bodyPr>
          <a:lstStyle/>
          <a:p>
            <a:pPr lvl="0" algn="ctr">
              <a:lnSpc>
                <a:spcPct val="110000"/>
              </a:lnSpc>
            </a:pP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From the closest values,</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we get into the objects O74, O93, O72, … to compute object distances.</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12" name="pole tekstowe 18">
            <a:extLst>
              <a:ext uri="{FF2B5EF4-FFF2-40B4-BE49-F238E27FC236}">
                <a16:creationId xmlns:a16="http://schemas.microsoft.com/office/drawing/2014/main" id="{9A950098-0A59-4240-A135-CA215C6E063E}"/>
              </a:ext>
            </a:extLst>
          </p:cNvPr>
          <p:cNvSpPr txBox="1"/>
          <p:nvPr/>
        </p:nvSpPr>
        <p:spPr>
          <a:xfrm>
            <a:off x="35496" y="623784"/>
            <a:ext cx="9108504" cy="1221040"/>
          </a:xfrm>
          <a:prstGeom prst="rect">
            <a:avLst/>
          </a:prstGeom>
          <a:noFill/>
        </p:spPr>
        <p:txBody>
          <a:bodyPr wrap="square" rtlCol="0">
            <a:spAutoFit/>
          </a:bodyPr>
          <a:lstStyle/>
          <a:p>
            <a:pPr lvl="0" algn="ctr">
              <a:lnSpc>
                <a:spcPct val="110000"/>
              </a:lnSpc>
            </a:pP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We take into account</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 single or a few </a:t>
            </a:r>
            <a:r>
              <a:rPr kumimoji="0" lang="en-US" sz="1700" b="0" i="0" u="sng" strike="noStrike" kern="1200" cap="none" spc="0" normalizeH="0" noProof="0" dirty="0">
                <a:ln>
                  <a:noFill/>
                </a:ln>
                <a:solidFill>
                  <a:schemeClr val="accent2">
                    <a:lumMod val="75000"/>
                  </a:scheme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most variant attributes</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e.g. </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petal length (PL)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and/or petal width (PW) in the example below because both are defined by </a:t>
            </a:r>
            <a:r>
              <a:rPr lang="en-US" sz="1700" u="sng" dirty="0">
                <a:solidFill>
                  <a:schemeClr val="accent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13 unique values</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lang="en-US" sz="1700" baseline="0" dirty="0">
                <a:solidFill>
                  <a:srgbClr val="FFFF00"/>
                </a:solidFill>
                <a:effectLst>
                  <a:outerShdw blurRad="38100" dist="38100" dir="2700000" algn="tl">
                    <a:srgbClr val="000000">
                      <a:alpha val="43137"/>
                    </a:srgbClr>
                  </a:outerShdw>
                </a:effectLst>
                <a:highlight>
                  <a:srgbClr val="FF0000"/>
                </a:highlight>
                <a:latin typeface="Cambria Math" panose="02040503050406030204" pitchFamily="18" charset="0"/>
                <a:ea typeface="Cambria Math" panose="02040503050406030204" pitchFamily="18" charset="0"/>
              </a:rPr>
              <a:t>The closest values</a:t>
            </a:r>
            <a:r>
              <a:rPr lang="en-US" sz="1700" dirty="0">
                <a:solidFill>
                  <a:srgbClr val="FFFF00"/>
                </a:solidFill>
                <a:effectLst>
                  <a:outerShdw blurRad="38100" dist="38100" dir="2700000" algn="tl">
                    <a:srgbClr val="000000">
                      <a:alpha val="43137"/>
                    </a:srgbClr>
                  </a:outerShdw>
                </a:effectLst>
                <a:highlight>
                  <a:srgbClr val="FF0000"/>
                </a:highlight>
                <a:latin typeface="Cambria Math" panose="02040503050406030204" pitchFamily="18" charset="0"/>
                <a:ea typeface="Cambria Math" panose="02040503050406030204" pitchFamily="18" charset="0"/>
              </a:rPr>
              <a:t> are: </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PW.1.2 (d=0.000), PL.4.0 (d=0.028), PW.1.3 (d=0.043), PL.4.1 (d=0.056), PL.3.6 (d=0.083), PW.1.0 (d=0.087), PL.3.5 (d=0.111), PL.4.3 (d=0.111), PW.1.6 (d=0.174), etc.</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13" name="Picture 12">
            <a:extLst>
              <a:ext uri="{FF2B5EF4-FFF2-40B4-BE49-F238E27FC236}">
                <a16:creationId xmlns:a16="http://schemas.microsoft.com/office/drawing/2014/main" id="{DEDE7071-C8CB-45F6-8BFE-8D4F4B59A3E2}"/>
              </a:ext>
            </a:extLst>
          </p:cNvPr>
          <p:cNvPicPr>
            <a:picLocks noChangeAspect="1"/>
          </p:cNvPicPr>
          <p:nvPr/>
        </p:nvPicPr>
        <p:blipFill>
          <a:blip r:embed="rId5"/>
          <a:stretch>
            <a:fillRect/>
          </a:stretch>
        </p:blipFill>
        <p:spPr>
          <a:xfrm>
            <a:off x="0" y="1916832"/>
            <a:ext cx="9144000" cy="4508700"/>
          </a:xfrm>
          <a:prstGeom prst="rect">
            <a:avLst/>
          </a:prstGeom>
        </p:spPr>
      </p:pic>
      <p:sp>
        <p:nvSpPr>
          <p:cNvPr id="7" name="Rectangle: Rounded Corners 6">
            <a:extLst>
              <a:ext uri="{FF2B5EF4-FFF2-40B4-BE49-F238E27FC236}">
                <a16:creationId xmlns:a16="http://schemas.microsoft.com/office/drawing/2014/main" id="{122AD865-C8F1-453E-A9F3-56E307C70695}"/>
              </a:ext>
            </a:extLst>
          </p:cNvPr>
          <p:cNvSpPr/>
          <p:nvPr/>
        </p:nvSpPr>
        <p:spPr>
          <a:xfrm>
            <a:off x="395536" y="5661248"/>
            <a:ext cx="8322055" cy="72008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 name="Straight Arrow Connector 10">
            <a:extLst>
              <a:ext uri="{FF2B5EF4-FFF2-40B4-BE49-F238E27FC236}">
                <a16:creationId xmlns:a16="http://schemas.microsoft.com/office/drawing/2014/main" id="{7FAE8F74-C132-4217-89A6-7D9A5EC0D4F7}"/>
              </a:ext>
            </a:extLst>
          </p:cNvPr>
          <p:cNvCxnSpPr>
            <a:cxnSpLocks/>
          </p:cNvCxnSpPr>
          <p:nvPr/>
        </p:nvCxnSpPr>
        <p:spPr>
          <a:xfrm>
            <a:off x="8532440" y="1234304"/>
            <a:ext cx="0" cy="442694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Arrow: Up 16">
            <a:extLst>
              <a:ext uri="{FF2B5EF4-FFF2-40B4-BE49-F238E27FC236}">
                <a16:creationId xmlns:a16="http://schemas.microsoft.com/office/drawing/2014/main" id="{22FEB3A0-CCC7-48A0-9FF6-E9CEDB8FBDC6}"/>
              </a:ext>
            </a:extLst>
          </p:cNvPr>
          <p:cNvSpPr/>
          <p:nvPr/>
        </p:nvSpPr>
        <p:spPr>
          <a:xfrm flipV="1">
            <a:off x="1917504" y="5445224"/>
            <a:ext cx="146264" cy="403150"/>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Arrow: Up 17">
            <a:extLst>
              <a:ext uri="{FF2B5EF4-FFF2-40B4-BE49-F238E27FC236}">
                <a16:creationId xmlns:a16="http://schemas.microsoft.com/office/drawing/2014/main" id="{87771ED3-3F8A-4066-A5DC-45F189FCCF19}"/>
              </a:ext>
            </a:extLst>
          </p:cNvPr>
          <p:cNvSpPr/>
          <p:nvPr/>
        </p:nvSpPr>
        <p:spPr>
          <a:xfrm flipV="1">
            <a:off x="2218244" y="5301208"/>
            <a:ext cx="144589" cy="547166"/>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Arrow: Up 18">
            <a:extLst>
              <a:ext uri="{FF2B5EF4-FFF2-40B4-BE49-F238E27FC236}">
                <a16:creationId xmlns:a16="http://schemas.microsoft.com/office/drawing/2014/main" id="{B98C3306-3C29-4D20-B285-95FDB8129194}"/>
              </a:ext>
            </a:extLst>
          </p:cNvPr>
          <p:cNvSpPr/>
          <p:nvPr/>
        </p:nvSpPr>
        <p:spPr>
          <a:xfrm flipV="1">
            <a:off x="6598024" y="5229200"/>
            <a:ext cx="126612" cy="626341"/>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Arrow: Up 20">
            <a:extLst>
              <a:ext uri="{FF2B5EF4-FFF2-40B4-BE49-F238E27FC236}">
                <a16:creationId xmlns:a16="http://schemas.microsoft.com/office/drawing/2014/main" id="{27DC5C1A-73FF-4065-9AC9-890D320176CA}"/>
              </a:ext>
            </a:extLst>
          </p:cNvPr>
          <p:cNvSpPr/>
          <p:nvPr/>
        </p:nvSpPr>
        <p:spPr>
          <a:xfrm flipV="1">
            <a:off x="6256240" y="5517232"/>
            <a:ext cx="139449" cy="345178"/>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Arrow: Up 21">
            <a:extLst>
              <a:ext uri="{FF2B5EF4-FFF2-40B4-BE49-F238E27FC236}">
                <a16:creationId xmlns:a16="http://schemas.microsoft.com/office/drawing/2014/main" id="{F097032B-F5CF-47FB-A4D1-5191D644966B}"/>
              </a:ext>
            </a:extLst>
          </p:cNvPr>
          <p:cNvSpPr/>
          <p:nvPr/>
        </p:nvSpPr>
        <p:spPr>
          <a:xfrm flipV="1">
            <a:off x="6886634" y="5344141"/>
            <a:ext cx="144594" cy="518268"/>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Arrow: Up 23">
            <a:extLst>
              <a:ext uri="{FF2B5EF4-FFF2-40B4-BE49-F238E27FC236}">
                <a16:creationId xmlns:a16="http://schemas.microsoft.com/office/drawing/2014/main" id="{D0D9C6F8-7B2F-4413-ADF5-53763057D9E5}"/>
              </a:ext>
            </a:extLst>
          </p:cNvPr>
          <p:cNvSpPr/>
          <p:nvPr/>
        </p:nvSpPr>
        <p:spPr>
          <a:xfrm flipV="1">
            <a:off x="7193005" y="5649760"/>
            <a:ext cx="144594" cy="221744"/>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Arrow: Up 24">
            <a:extLst>
              <a:ext uri="{FF2B5EF4-FFF2-40B4-BE49-F238E27FC236}">
                <a16:creationId xmlns:a16="http://schemas.microsoft.com/office/drawing/2014/main" id="{5382454F-56B4-4F7B-85E7-E939B14FAFFD}"/>
              </a:ext>
            </a:extLst>
          </p:cNvPr>
          <p:cNvSpPr/>
          <p:nvPr/>
        </p:nvSpPr>
        <p:spPr>
          <a:xfrm flipV="1">
            <a:off x="2490177" y="5373216"/>
            <a:ext cx="144594" cy="475158"/>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Arrow: Up 25">
            <a:extLst>
              <a:ext uri="{FF2B5EF4-FFF2-40B4-BE49-F238E27FC236}">
                <a16:creationId xmlns:a16="http://schemas.microsoft.com/office/drawing/2014/main" id="{7BBF590B-0B8F-4C2D-95FE-480446AC0E21}"/>
              </a:ext>
            </a:extLst>
          </p:cNvPr>
          <p:cNvSpPr/>
          <p:nvPr/>
        </p:nvSpPr>
        <p:spPr>
          <a:xfrm flipV="1">
            <a:off x="2771800" y="5589240"/>
            <a:ext cx="115961" cy="259134"/>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Arrow: Up 26">
            <a:extLst>
              <a:ext uri="{FF2B5EF4-FFF2-40B4-BE49-F238E27FC236}">
                <a16:creationId xmlns:a16="http://schemas.microsoft.com/office/drawing/2014/main" id="{772EAD4F-7143-4A71-BC7D-F61FD03659D3}"/>
              </a:ext>
            </a:extLst>
          </p:cNvPr>
          <p:cNvSpPr/>
          <p:nvPr/>
        </p:nvSpPr>
        <p:spPr>
          <a:xfrm flipV="1">
            <a:off x="1580865" y="5589240"/>
            <a:ext cx="139449" cy="259134"/>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77166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2000"/>
                                        <p:tgtEl>
                                          <p:spTgt spid="12">
                                            <p:txEl>
                                              <p:pRg st="0" end="0"/>
                                            </p:txEl>
                                          </p:spTgt>
                                        </p:tgtEl>
                                      </p:cBhvr>
                                    </p:animEffect>
                                    <p:anim calcmode="lin" valueType="num">
                                      <p:cBhvr>
                                        <p:cTn id="15"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P spid="17" grpId="0" animBg="1"/>
      <p:bldP spid="18" grpId="0" animBg="1"/>
      <p:bldP spid="19" grpId="0" animBg="1"/>
      <p:bldP spid="21" grpId="0" animBg="1"/>
      <p:bldP spid="22" grpId="0" animBg="1"/>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2084353"/>
          </a:xfrm>
          <a:prstGeom prst="rect">
            <a:avLst/>
          </a:prstGeom>
          <a:noFill/>
        </p:spPr>
        <p:txBody>
          <a:bodyPr wrap="square" rtlCol="0">
            <a:spAutoFit/>
          </a:bodyPr>
          <a:lstStyle/>
          <a:p>
            <a:pPr lvl="0">
              <a:lnSpc>
                <a:spcPct val="110000"/>
              </a:lnSpc>
            </a:pP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Let’s look</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for 3 nearest neighbors (the most similar objects) to the O83 = [5.8, 2.7, 3.9, 1.2].</a:t>
            </a:r>
          </a:p>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1. Start from the closest value PW.1.2 (d=0.000) and compute Euclidean distances for connected objects O74 (d=0.339) and O93 (d=0.115), and insert them into the rank list that was empty because we just started this algorithm, so the values are added in sorted order:</a:t>
            </a:r>
          </a:p>
          <a:p>
            <a:pPr lvl="0">
              <a:lnSpc>
                <a:spcPct val="110000"/>
              </a:lnSpc>
            </a:pP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This rank list is 3-element long because we are searching for 3 nearest neighbors.</a:t>
            </a:r>
          </a:p>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When this list will be full the elements will be replaced to leave there the nearest.</a:t>
            </a:r>
            <a:endPar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a:p>
            <a:pPr lvl="0">
              <a:lnSpc>
                <a:spcPct val="110000"/>
              </a:lnSpc>
            </a:pP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7" name="Picture 6">
            <a:extLst>
              <a:ext uri="{FF2B5EF4-FFF2-40B4-BE49-F238E27FC236}">
                <a16:creationId xmlns:a16="http://schemas.microsoft.com/office/drawing/2014/main" id="{2D984051-D88C-4D4F-BFBA-E1F9C096DBE7}"/>
              </a:ext>
            </a:extLst>
          </p:cNvPr>
          <p:cNvPicPr>
            <a:picLocks noChangeAspect="1"/>
          </p:cNvPicPr>
          <p:nvPr/>
        </p:nvPicPr>
        <p:blipFill>
          <a:blip r:embed="rId5"/>
          <a:stretch>
            <a:fillRect/>
          </a:stretch>
        </p:blipFill>
        <p:spPr>
          <a:xfrm>
            <a:off x="7763869" y="1459796"/>
            <a:ext cx="1344635" cy="817075"/>
          </a:xfrm>
          <a:prstGeom prst="rect">
            <a:avLst/>
          </a:prstGeom>
        </p:spPr>
      </p:pic>
      <p:pic>
        <p:nvPicPr>
          <p:cNvPr id="3" name="Picture 2">
            <a:extLst>
              <a:ext uri="{FF2B5EF4-FFF2-40B4-BE49-F238E27FC236}">
                <a16:creationId xmlns:a16="http://schemas.microsoft.com/office/drawing/2014/main" id="{C0389BA6-2C86-4AF9-AEA9-449E4A9AD7BB}"/>
              </a:ext>
            </a:extLst>
          </p:cNvPr>
          <p:cNvPicPr>
            <a:picLocks noChangeAspect="1"/>
          </p:cNvPicPr>
          <p:nvPr/>
        </p:nvPicPr>
        <p:blipFill>
          <a:blip r:embed="rId6"/>
          <a:stretch>
            <a:fillRect/>
          </a:stretch>
        </p:blipFill>
        <p:spPr>
          <a:xfrm>
            <a:off x="0" y="2371320"/>
            <a:ext cx="9144000" cy="4486680"/>
          </a:xfrm>
          <a:prstGeom prst="rect">
            <a:avLst/>
          </a:prstGeom>
        </p:spPr>
      </p:pic>
      <p:cxnSp>
        <p:nvCxnSpPr>
          <p:cNvPr id="4" name="Straight Arrow Connector 3">
            <a:extLst>
              <a:ext uri="{FF2B5EF4-FFF2-40B4-BE49-F238E27FC236}">
                <a16:creationId xmlns:a16="http://schemas.microsoft.com/office/drawing/2014/main" id="{83E56E38-5516-4913-8741-D73B86912F1C}"/>
              </a:ext>
            </a:extLst>
          </p:cNvPr>
          <p:cNvCxnSpPr/>
          <p:nvPr/>
        </p:nvCxnSpPr>
        <p:spPr>
          <a:xfrm flipV="1">
            <a:off x="4499992" y="1988840"/>
            <a:ext cx="3384376" cy="252028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3AC2F7-DD4F-407F-BBB0-FB4D9474C159}"/>
              </a:ext>
            </a:extLst>
          </p:cNvPr>
          <p:cNvCxnSpPr>
            <a:cxnSpLocks/>
          </p:cNvCxnSpPr>
          <p:nvPr/>
        </p:nvCxnSpPr>
        <p:spPr>
          <a:xfrm flipV="1">
            <a:off x="5940152" y="1772816"/>
            <a:ext cx="2592288" cy="27363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3203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2000"/>
                                        <p:tgtEl>
                                          <p:spTgt spid="12">
                                            <p:txEl>
                                              <p:pRg st="1" end="1"/>
                                            </p:txEl>
                                          </p:spTgt>
                                        </p:tgtEl>
                                      </p:cBhvr>
                                    </p:animEffect>
                                    <p:anim calcmode="lin" valueType="num">
                                      <p:cBhvr>
                                        <p:cTn id="15" dur="2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100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2000"/>
                                        <p:tgtEl>
                                          <p:spTgt spid="12">
                                            <p:txEl>
                                              <p:pRg st="2" end="2"/>
                                            </p:txEl>
                                          </p:spTgt>
                                        </p:tgtEl>
                                      </p:cBhvr>
                                    </p:animEffect>
                                    <p:anim calcmode="lin" valueType="num">
                                      <p:cBhvr>
                                        <p:cTn id="22" dur="2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00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2000"/>
                                        <p:tgtEl>
                                          <p:spTgt spid="12">
                                            <p:txEl>
                                              <p:pRg st="3" end="3"/>
                                            </p:txEl>
                                          </p:spTgt>
                                        </p:tgtEl>
                                      </p:cBhvr>
                                    </p:animEffect>
                                    <p:anim calcmode="lin" valueType="num">
                                      <p:cBhvr>
                                        <p:cTn id="29" dur="2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2084353"/>
          </a:xfrm>
          <a:prstGeom prst="rect">
            <a:avLst/>
          </a:prstGeom>
          <a:noFill/>
        </p:spPr>
        <p:txBody>
          <a:bodyPr wrap="square" rtlCol="0">
            <a:spAutoFit/>
          </a:bodyPr>
          <a:lstStyle/>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2. Move to the next closest value from the selected subset of the most variant attributes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PL.4.0 (d=0.028) and compute Euclidean distances for connected objects O72 (d=0.261) to which distances were not yet computed (for O93 the distance was already computed),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and insert them into the rank list in sorted order. </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After this step, the rank list</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has</a:t>
            </a:r>
            <a:b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3-element but the algorithms will continue the search for nearest neighbors until</a:t>
            </a:r>
            <a:b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the distance to the next value is longer than the most distant object of this rank list.</a:t>
            </a:r>
          </a:p>
          <a:p>
            <a:pPr lvl="0">
              <a:lnSpc>
                <a:spcPct val="110000"/>
              </a:lnSpc>
            </a:pP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DB55E198-9A48-4E78-BD03-83105D60A69F}"/>
              </a:ext>
            </a:extLst>
          </p:cNvPr>
          <p:cNvPicPr>
            <a:picLocks noChangeAspect="1"/>
          </p:cNvPicPr>
          <p:nvPr/>
        </p:nvPicPr>
        <p:blipFill>
          <a:blip r:embed="rId5"/>
          <a:stretch>
            <a:fillRect/>
          </a:stretch>
        </p:blipFill>
        <p:spPr>
          <a:xfrm>
            <a:off x="7763869" y="1459797"/>
            <a:ext cx="1344635" cy="817075"/>
          </a:xfrm>
          <a:prstGeom prst="rect">
            <a:avLst/>
          </a:prstGeom>
        </p:spPr>
      </p:pic>
      <p:pic>
        <p:nvPicPr>
          <p:cNvPr id="7" name="Picture 6">
            <a:extLst>
              <a:ext uri="{FF2B5EF4-FFF2-40B4-BE49-F238E27FC236}">
                <a16:creationId xmlns:a16="http://schemas.microsoft.com/office/drawing/2014/main" id="{52386926-FE14-46FA-ACF1-5D4539C1FA5D}"/>
              </a:ext>
            </a:extLst>
          </p:cNvPr>
          <p:cNvPicPr>
            <a:picLocks noChangeAspect="1"/>
          </p:cNvPicPr>
          <p:nvPr/>
        </p:nvPicPr>
        <p:blipFill>
          <a:blip r:embed="rId6"/>
          <a:stretch>
            <a:fillRect/>
          </a:stretch>
        </p:blipFill>
        <p:spPr>
          <a:xfrm>
            <a:off x="0" y="2374319"/>
            <a:ext cx="9144000" cy="4483681"/>
          </a:xfrm>
          <a:prstGeom prst="rect">
            <a:avLst/>
          </a:prstGeom>
        </p:spPr>
      </p:pic>
      <p:cxnSp>
        <p:nvCxnSpPr>
          <p:cNvPr id="8" name="Straight Arrow Connector 7">
            <a:extLst>
              <a:ext uri="{FF2B5EF4-FFF2-40B4-BE49-F238E27FC236}">
                <a16:creationId xmlns:a16="http://schemas.microsoft.com/office/drawing/2014/main" id="{DBDD9DCE-F153-46B2-AC69-502C62E30184}"/>
              </a:ext>
            </a:extLst>
          </p:cNvPr>
          <p:cNvCxnSpPr>
            <a:cxnSpLocks/>
          </p:cNvCxnSpPr>
          <p:nvPr/>
        </p:nvCxnSpPr>
        <p:spPr>
          <a:xfrm flipV="1">
            <a:off x="4211960" y="1988840"/>
            <a:ext cx="3672408" cy="252028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87E9F6-09F8-4E55-BB26-2EAAD85CEB10}"/>
              </a:ext>
            </a:extLst>
          </p:cNvPr>
          <p:cNvCxnSpPr>
            <a:cxnSpLocks/>
          </p:cNvCxnSpPr>
          <p:nvPr/>
        </p:nvCxnSpPr>
        <p:spPr>
          <a:xfrm flipV="1">
            <a:off x="5940152" y="1844824"/>
            <a:ext cx="2736304" cy="266429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925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1796582"/>
          </a:xfrm>
          <a:prstGeom prst="rect">
            <a:avLst/>
          </a:prstGeom>
          <a:noFill/>
        </p:spPr>
        <p:txBody>
          <a:bodyPr wrap="square" rtlCol="0">
            <a:spAutoFit/>
          </a:bodyPr>
          <a:lstStyle/>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3. Move to the next closest value from the selected subset of the most variant attributes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PW.1.3 (d=0.043) and compute Euclidean distances for connected objects O65 (d=0.286), O89 (d=0.374), O98 (d=0.398), and O100 (d=0.115) to which distances were not yet computed, insert them into the rank list in sorted order, and remove the most distant objects.</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The most distant object O72 has its distance still bigger than the distance to </a:t>
            </a:r>
            <a:b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the next closest attribute value, so </a:t>
            </a:r>
            <a:r>
              <a:rPr kumimoji="0" lang="en-US" sz="1700" b="0" i="0" u="none" strike="noStrike" kern="1200" cap="none" spc="0" normalizeH="0" noProof="0" dirty="0" err="1">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e search for 3 nearest neighbors is continued.</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id="{10C510A5-6B3F-485E-93A0-569BD1C4DF6E}"/>
              </a:ext>
            </a:extLst>
          </p:cNvPr>
          <p:cNvPicPr>
            <a:picLocks noChangeAspect="1"/>
          </p:cNvPicPr>
          <p:nvPr/>
        </p:nvPicPr>
        <p:blipFill>
          <a:blip r:embed="rId5"/>
          <a:stretch>
            <a:fillRect/>
          </a:stretch>
        </p:blipFill>
        <p:spPr>
          <a:xfrm>
            <a:off x="0" y="2366986"/>
            <a:ext cx="9144000" cy="4491014"/>
          </a:xfrm>
          <a:prstGeom prst="rect">
            <a:avLst/>
          </a:prstGeom>
        </p:spPr>
      </p:pic>
      <p:pic>
        <p:nvPicPr>
          <p:cNvPr id="8" name="Picture 7">
            <a:extLst>
              <a:ext uri="{FF2B5EF4-FFF2-40B4-BE49-F238E27FC236}">
                <a16:creationId xmlns:a16="http://schemas.microsoft.com/office/drawing/2014/main" id="{3DB2D25D-55FC-4263-8F49-C8B72218EA50}"/>
              </a:ext>
            </a:extLst>
          </p:cNvPr>
          <p:cNvPicPr>
            <a:picLocks noChangeAspect="1"/>
          </p:cNvPicPr>
          <p:nvPr/>
        </p:nvPicPr>
        <p:blipFill>
          <a:blip r:embed="rId6"/>
          <a:stretch>
            <a:fillRect/>
          </a:stretch>
        </p:blipFill>
        <p:spPr>
          <a:xfrm>
            <a:off x="7746712" y="1459796"/>
            <a:ext cx="1361792" cy="817075"/>
          </a:xfrm>
          <a:prstGeom prst="rect">
            <a:avLst/>
          </a:prstGeom>
        </p:spPr>
      </p:pic>
      <p:cxnSp>
        <p:nvCxnSpPr>
          <p:cNvPr id="10" name="Straight Arrow Connector 9">
            <a:extLst>
              <a:ext uri="{FF2B5EF4-FFF2-40B4-BE49-F238E27FC236}">
                <a16:creationId xmlns:a16="http://schemas.microsoft.com/office/drawing/2014/main" id="{1F2F668B-3C2A-4E77-827B-9994A9BD1215}"/>
              </a:ext>
            </a:extLst>
          </p:cNvPr>
          <p:cNvCxnSpPr>
            <a:cxnSpLocks/>
          </p:cNvCxnSpPr>
          <p:nvPr/>
        </p:nvCxnSpPr>
        <p:spPr>
          <a:xfrm flipV="1">
            <a:off x="6516216" y="1988840"/>
            <a:ext cx="2016224" cy="252390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8779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1796582"/>
          </a:xfrm>
          <a:prstGeom prst="rect">
            <a:avLst/>
          </a:prstGeom>
          <a:noFill/>
        </p:spPr>
        <p:txBody>
          <a:bodyPr wrap="square" rtlCol="0">
            <a:spAutoFit/>
          </a:bodyPr>
          <a:lstStyle/>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4. Move to the next closest value from the selected subset of the most variant attributes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PL.4.1 (d=0.056) and compute Euclidean distances for connected objects O68 (d=0.103) to which the distance were not yet computed, and insert them into the rank list in sorted order. </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After this step, we already have 3 nearest neighbors, but the algorithm must run</a:t>
            </a:r>
            <a:b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for a few steps more because the stop condition is not yet satisfied, so theoretically</a:t>
            </a:r>
            <a:b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there might be some other objects which could be closer.</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3" name="Picture 2">
            <a:extLst>
              <a:ext uri="{FF2B5EF4-FFF2-40B4-BE49-F238E27FC236}">
                <a16:creationId xmlns:a16="http://schemas.microsoft.com/office/drawing/2014/main" id="{47CC0B66-FC55-4EB7-A19D-105618D708C0}"/>
              </a:ext>
            </a:extLst>
          </p:cNvPr>
          <p:cNvPicPr>
            <a:picLocks noChangeAspect="1"/>
          </p:cNvPicPr>
          <p:nvPr/>
        </p:nvPicPr>
        <p:blipFill>
          <a:blip r:embed="rId5"/>
          <a:stretch>
            <a:fillRect/>
          </a:stretch>
        </p:blipFill>
        <p:spPr>
          <a:xfrm>
            <a:off x="0" y="2366933"/>
            <a:ext cx="9144000" cy="4491067"/>
          </a:xfrm>
          <a:prstGeom prst="rect">
            <a:avLst/>
          </a:prstGeom>
        </p:spPr>
      </p:pic>
      <p:pic>
        <p:nvPicPr>
          <p:cNvPr id="4" name="Picture 3">
            <a:extLst>
              <a:ext uri="{FF2B5EF4-FFF2-40B4-BE49-F238E27FC236}">
                <a16:creationId xmlns:a16="http://schemas.microsoft.com/office/drawing/2014/main" id="{5442D58F-7824-41E3-BC40-D4E1FB4911CC}"/>
              </a:ext>
            </a:extLst>
          </p:cNvPr>
          <p:cNvPicPr>
            <a:picLocks noChangeAspect="1"/>
          </p:cNvPicPr>
          <p:nvPr/>
        </p:nvPicPr>
        <p:blipFill>
          <a:blip r:embed="rId6"/>
          <a:stretch>
            <a:fillRect/>
          </a:stretch>
        </p:blipFill>
        <p:spPr>
          <a:xfrm>
            <a:off x="7746712" y="1459796"/>
            <a:ext cx="1361792" cy="827500"/>
          </a:xfrm>
          <a:prstGeom prst="rect">
            <a:avLst/>
          </a:prstGeom>
        </p:spPr>
      </p:pic>
      <p:cxnSp>
        <p:nvCxnSpPr>
          <p:cNvPr id="7" name="Straight Arrow Connector 6">
            <a:extLst>
              <a:ext uri="{FF2B5EF4-FFF2-40B4-BE49-F238E27FC236}">
                <a16:creationId xmlns:a16="http://schemas.microsoft.com/office/drawing/2014/main" id="{D5152A0E-217C-422F-8AC8-2ECCDEAD9C34}"/>
              </a:ext>
            </a:extLst>
          </p:cNvPr>
          <p:cNvCxnSpPr>
            <a:cxnSpLocks/>
          </p:cNvCxnSpPr>
          <p:nvPr/>
        </p:nvCxnSpPr>
        <p:spPr>
          <a:xfrm flipV="1">
            <a:off x="3707904" y="1772816"/>
            <a:ext cx="4176464" cy="273992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066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Obraz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980728"/>
            <a:ext cx="3140533" cy="2244085"/>
          </a:xfrm>
          <a:prstGeom prst="rect">
            <a:avLst/>
          </a:prstGeom>
        </p:spPr>
      </p:pic>
      <p:grpSp>
        <p:nvGrpSpPr>
          <p:cNvPr id="16" name="Grupa 15"/>
          <p:cNvGrpSpPr/>
          <p:nvPr/>
        </p:nvGrpSpPr>
        <p:grpSpPr>
          <a:xfrm>
            <a:off x="3333577" y="1268761"/>
            <a:ext cx="1836741" cy="1378943"/>
            <a:chOff x="2123728" y="829167"/>
            <a:chExt cx="3600400" cy="2657601"/>
          </a:xfrm>
        </p:grpSpPr>
        <p:pic>
          <p:nvPicPr>
            <p:cNvPr id="21" name="Obraz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2" name="Obraz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
        <p:nvSpPr>
          <p:cNvPr id="23" name="Tytuł 1"/>
          <p:cNvSpPr>
            <a:spLocks noGrp="1"/>
          </p:cNvSpPr>
          <p:nvPr>
            <p:ph type="title"/>
          </p:nvPr>
        </p:nvSpPr>
        <p:spPr>
          <a:xfrm>
            <a:off x="1691680" y="292054"/>
            <a:ext cx="5760640" cy="642398"/>
          </a:xfrm>
        </p:spPr>
        <p:txBody>
          <a:bodyPr>
            <a:noAutofit/>
          </a:bodyPr>
          <a:lstStyle/>
          <a:p>
            <a:pPr algn="ctr"/>
            <a:r>
              <a:rPr lang="en-US" sz="3200" b="1" dirty="0">
                <a:solidFill>
                  <a:srgbClr val="E7DFD8"/>
                </a:solidFill>
                <a:effectLst>
                  <a:outerShdw blurRad="38100" dist="38100" dir="2700000" algn="tl">
                    <a:srgbClr val="000000">
                      <a:alpha val="43137"/>
                    </a:srgbClr>
                  </a:outerShdw>
                </a:effectLst>
                <a:latin typeface="Cambria" panose="02040503050406030204" pitchFamily="18" charset="0"/>
              </a:rPr>
              <a:t>Inspiration and Objectives</a:t>
            </a:r>
          </a:p>
        </p:txBody>
      </p:sp>
      <p:sp>
        <p:nvSpPr>
          <p:cNvPr id="24" name="Tytuł 1"/>
          <p:cNvSpPr txBox="1">
            <a:spLocks/>
          </p:cNvSpPr>
          <p:nvPr/>
        </p:nvSpPr>
        <p:spPr>
          <a:xfrm>
            <a:off x="0" y="3224813"/>
            <a:ext cx="9144000" cy="92426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0000"/>
              </a:lnSpc>
              <a:spcBef>
                <a:spcPts val="0"/>
              </a:spcBef>
              <a:spcAft>
                <a:spcPts val="0"/>
              </a:spcAft>
            </a:pPr>
            <a:r>
              <a:rPr lang="en-US" sz="2400" b="1" dirty="0">
                <a:solidFill>
                  <a:srgbClr val="E7DFD8"/>
                </a:solidFill>
                <a:effectLst>
                  <a:outerShdw blurRad="38100" dist="38100" dir="2700000" algn="tl">
                    <a:srgbClr val="000000">
                      <a:alpha val="43137"/>
                    </a:srgbClr>
                  </a:outerShdw>
                </a:effectLst>
              </a:rPr>
              <a:t>Creation of the efficient nearest neighbors and similar pattern search algorithms based on the brain-like structure and associative processes.</a:t>
            </a:r>
            <a:endParaRPr lang="en-US" sz="2400" b="1" dirty="0">
              <a:solidFill>
                <a:srgbClr val="DAAC9C"/>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FFE9310B-9685-4A0A-AF24-D35614323501}"/>
              </a:ext>
            </a:extLst>
          </p:cNvPr>
          <p:cNvPicPr>
            <a:picLocks noChangeAspect="1"/>
          </p:cNvPicPr>
          <p:nvPr/>
        </p:nvPicPr>
        <p:blipFill>
          <a:blip r:embed="rId6"/>
          <a:stretch>
            <a:fillRect/>
          </a:stretch>
        </p:blipFill>
        <p:spPr>
          <a:xfrm>
            <a:off x="2250774" y="4209807"/>
            <a:ext cx="4625482" cy="2356139"/>
          </a:xfrm>
          <a:prstGeom prst="rect">
            <a:avLst/>
          </a:prstGeom>
        </p:spPr>
      </p:pic>
    </p:spTree>
    <p:extLst>
      <p:ext uri="{BB962C8B-B14F-4D97-AF65-F5344CB8AC3E}">
        <p14:creationId xmlns:p14="http://schemas.microsoft.com/office/powerpoint/2010/main" val="3120491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1796582"/>
          </a:xfrm>
          <a:prstGeom prst="rect">
            <a:avLst/>
          </a:prstGeom>
          <a:noFill/>
        </p:spPr>
        <p:txBody>
          <a:bodyPr wrap="square" rtlCol="0">
            <a:spAutoFit/>
          </a:bodyPr>
          <a:lstStyle/>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5. Move to the next closest values from the selected subset of the most variant attributes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PL.3.6 (d=0.083), </a:t>
            </a:r>
            <a:r>
              <a:rPr lang="en-GB"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PW.1.0 (d=0.087), PL.3.5 (d=0.111), PL.4.3 (d=0.111)</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and compute Euclidean distances for connected objects O80 (d=0.195) to which the distance were not yet computed, and insert them into the rank list in sorted order. </a:t>
            </a: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The rank list does not</a:t>
            </a:r>
            <a:b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b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change during these</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four steps any more. Finally, the stop condition </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has been</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satisfied and the algorithm stops finding 3 nearest neighbors: O68, O93, and O100.</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5442D58F-7824-41E3-BC40-D4E1FB4911CC}"/>
              </a:ext>
            </a:extLst>
          </p:cNvPr>
          <p:cNvPicPr>
            <a:picLocks noChangeAspect="1"/>
          </p:cNvPicPr>
          <p:nvPr/>
        </p:nvPicPr>
        <p:blipFill>
          <a:blip r:embed="rId5"/>
          <a:stretch>
            <a:fillRect/>
          </a:stretch>
        </p:blipFill>
        <p:spPr>
          <a:xfrm>
            <a:off x="7746712" y="1459796"/>
            <a:ext cx="1361792" cy="827500"/>
          </a:xfrm>
          <a:prstGeom prst="rect">
            <a:avLst/>
          </a:prstGeom>
        </p:spPr>
      </p:pic>
      <p:pic>
        <p:nvPicPr>
          <p:cNvPr id="2" name="Picture 1">
            <a:extLst>
              <a:ext uri="{FF2B5EF4-FFF2-40B4-BE49-F238E27FC236}">
                <a16:creationId xmlns:a16="http://schemas.microsoft.com/office/drawing/2014/main" id="{16697AC9-C635-494C-AAB8-B10D1BD942D1}"/>
              </a:ext>
            </a:extLst>
          </p:cNvPr>
          <p:cNvPicPr>
            <a:picLocks noChangeAspect="1"/>
          </p:cNvPicPr>
          <p:nvPr/>
        </p:nvPicPr>
        <p:blipFill>
          <a:blip r:embed="rId6"/>
          <a:stretch>
            <a:fillRect/>
          </a:stretch>
        </p:blipFill>
        <p:spPr>
          <a:xfrm>
            <a:off x="0" y="2361953"/>
            <a:ext cx="9144000" cy="4493198"/>
          </a:xfrm>
          <a:prstGeom prst="rect">
            <a:avLst/>
          </a:prstGeom>
        </p:spPr>
      </p:pic>
    </p:spTree>
    <p:extLst>
      <p:ext uri="{BB962C8B-B14F-4D97-AF65-F5344CB8AC3E}">
        <p14:creationId xmlns:p14="http://schemas.microsoft.com/office/powerpoint/2010/main" val="40265444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Associative Search for Nearest Neighbors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2" name="pole tekstowe 18">
            <a:extLst>
              <a:ext uri="{FF2B5EF4-FFF2-40B4-BE49-F238E27FC236}">
                <a16:creationId xmlns:a16="http://schemas.microsoft.com/office/drawing/2014/main" id="{9A950098-0A59-4240-A135-CA215C6E063E}"/>
              </a:ext>
            </a:extLst>
          </p:cNvPr>
          <p:cNvSpPr txBox="1"/>
          <p:nvPr/>
        </p:nvSpPr>
        <p:spPr>
          <a:xfrm>
            <a:off x="35496" y="548680"/>
            <a:ext cx="9108504" cy="1796582"/>
          </a:xfrm>
          <a:prstGeom prst="rect">
            <a:avLst/>
          </a:prstGeom>
          <a:noFill/>
        </p:spPr>
        <p:txBody>
          <a:bodyPr wrap="square" rtlCol="0">
            <a:spAutoFit/>
          </a:bodyPr>
          <a:lstStyle/>
          <a:p>
            <a:pPr lvl="0">
              <a:lnSpc>
                <a:spcPct val="110000"/>
              </a:lnSpc>
            </a:pP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en-GB"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Conclusion</a:t>
            </a: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As could be noticed, the algorithm required to go through 8 closest attribute </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values connected to 9 objects from 30 objects in this object set. So we have saved time for</a:t>
            </a:r>
            <a:b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17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the computation of 21 Euclidean distances thanks to the use of the associative graph structures.</a:t>
            </a:r>
          </a:p>
          <a:p>
            <a:pPr lvl="0">
              <a:lnSpc>
                <a:spcPct val="110000"/>
              </a:lnSpc>
            </a:pPr>
            <a:r>
              <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This</a:t>
            </a:r>
            <a:r>
              <a:rPr kumimoji="0" lang="en-US" sz="17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simple example is not representative for huge datasets, where the savings are much bigger, but it illustrates the use of one of the associative search algorithm presented in the accompanying paper that describe three sophisticated algorithms optimizing various aspects of such searches.</a:t>
            </a:r>
            <a:endParaRPr kumimoji="0" lang="en-US" sz="17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3" name="Picture 2">
            <a:extLst>
              <a:ext uri="{FF2B5EF4-FFF2-40B4-BE49-F238E27FC236}">
                <a16:creationId xmlns:a16="http://schemas.microsoft.com/office/drawing/2014/main" id="{536A704F-0D3E-43BD-A469-10604F980390}"/>
              </a:ext>
            </a:extLst>
          </p:cNvPr>
          <p:cNvPicPr>
            <a:picLocks noChangeAspect="1"/>
          </p:cNvPicPr>
          <p:nvPr/>
        </p:nvPicPr>
        <p:blipFill>
          <a:blip r:embed="rId5"/>
          <a:stretch>
            <a:fillRect/>
          </a:stretch>
        </p:blipFill>
        <p:spPr>
          <a:xfrm>
            <a:off x="0" y="2383214"/>
            <a:ext cx="9144000" cy="4474786"/>
          </a:xfrm>
          <a:prstGeom prst="rect">
            <a:avLst/>
          </a:prstGeom>
        </p:spPr>
      </p:pic>
    </p:spTree>
    <p:extLst>
      <p:ext uri="{BB962C8B-B14F-4D97-AF65-F5344CB8AC3E}">
        <p14:creationId xmlns:p14="http://schemas.microsoft.com/office/powerpoint/2010/main" val="891824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2000"/>
                                        <p:tgtEl>
                                          <p:spTgt spid="12">
                                            <p:txEl>
                                              <p:pRg st="1" end="1"/>
                                            </p:txEl>
                                          </p:spTgt>
                                        </p:tgtEl>
                                      </p:cBhvr>
                                    </p:animEffect>
                                    <p:anim calcmode="lin" valueType="num">
                                      <p:cBhvr>
                                        <p:cTn id="15" dur="2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Experimental Results and Comparisons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pic>
        <p:nvPicPr>
          <p:cNvPr id="2" name="Picture 1">
            <a:extLst>
              <a:ext uri="{FF2B5EF4-FFF2-40B4-BE49-F238E27FC236}">
                <a16:creationId xmlns:a16="http://schemas.microsoft.com/office/drawing/2014/main" id="{3F458CCF-43C9-4D0E-8E0B-3DFFFB66FE9F}"/>
              </a:ext>
            </a:extLst>
          </p:cNvPr>
          <p:cNvPicPr>
            <a:picLocks noChangeAspect="1"/>
          </p:cNvPicPr>
          <p:nvPr/>
        </p:nvPicPr>
        <p:blipFill>
          <a:blip r:embed="rId5"/>
          <a:stretch>
            <a:fillRect/>
          </a:stretch>
        </p:blipFill>
        <p:spPr>
          <a:xfrm>
            <a:off x="-2250" y="652265"/>
            <a:ext cx="9144000" cy="6205735"/>
          </a:xfrm>
          <a:prstGeom prst="rect">
            <a:avLst/>
          </a:prstGeom>
        </p:spPr>
      </p:pic>
      <p:sp>
        <p:nvSpPr>
          <p:cNvPr id="3" name="Rectangle 2">
            <a:extLst>
              <a:ext uri="{FF2B5EF4-FFF2-40B4-BE49-F238E27FC236}">
                <a16:creationId xmlns:a16="http://schemas.microsoft.com/office/drawing/2014/main" id="{FA911E2C-941E-4884-A4C6-D0454712395C}"/>
              </a:ext>
            </a:extLst>
          </p:cNvPr>
          <p:cNvSpPr/>
          <p:nvPr/>
        </p:nvSpPr>
        <p:spPr>
          <a:xfrm>
            <a:off x="7236296" y="1340768"/>
            <a:ext cx="1800200" cy="540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extBox 3">
            <a:extLst>
              <a:ext uri="{FF2B5EF4-FFF2-40B4-BE49-F238E27FC236}">
                <a16:creationId xmlns:a16="http://schemas.microsoft.com/office/drawing/2014/main" id="{99C7EB44-58D9-45BA-A272-817529B0F2EC}"/>
              </a:ext>
            </a:extLst>
          </p:cNvPr>
          <p:cNvSpPr txBox="1"/>
          <p:nvPr/>
        </p:nvSpPr>
        <p:spPr>
          <a:xfrm rot="16200000">
            <a:off x="5970308" y="3700377"/>
            <a:ext cx="2321469" cy="338554"/>
          </a:xfrm>
          <a:prstGeom prst="rect">
            <a:avLst/>
          </a:prstGeom>
          <a:noFill/>
        </p:spPr>
        <p:txBody>
          <a:bodyPr wrap="none" rtlCol="0">
            <a:spAutoFit/>
          </a:bodyPr>
          <a:lstStyle/>
          <a:p>
            <a:r>
              <a:rPr lang="en-GB" sz="1600" dirty="0">
                <a:solidFill>
                  <a:srgbClr val="FF0000"/>
                </a:solidFill>
                <a:highlight>
                  <a:srgbClr val="E3C2B1"/>
                </a:highlight>
              </a:rPr>
              <a:t>  How much faster it is :</a:t>
            </a:r>
            <a:endParaRPr lang="pl-PL" sz="1600" dirty="0">
              <a:solidFill>
                <a:srgbClr val="FF0000"/>
              </a:solidFill>
              <a:highlight>
                <a:srgbClr val="E3C2B1"/>
              </a:highlight>
            </a:endParaRPr>
          </a:p>
        </p:txBody>
      </p:sp>
    </p:spTree>
    <p:extLst>
      <p:ext uri="{BB962C8B-B14F-4D97-AF65-F5344CB8AC3E}">
        <p14:creationId xmlns:p14="http://schemas.microsoft.com/office/powerpoint/2010/main" val="3709093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Experimental Results and Comparisons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pic>
        <p:nvPicPr>
          <p:cNvPr id="2" name="Picture 1">
            <a:extLst>
              <a:ext uri="{FF2B5EF4-FFF2-40B4-BE49-F238E27FC236}">
                <a16:creationId xmlns:a16="http://schemas.microsoft.com/office/drawing/2014/main" id="{0843B401-2D64-4347-A4EE-7BBDD3B6CDF3}"/>
              </a:ext>
            </a:extLst>
          </p:cNvPr>
          <p:cNvPicPr>
            <a:picLocks noChangeAspect="1"/>
          </p:cNvPicPr>
          <p:nvPr/>
        </p:nvPicPr>
        <p:blipFill>
          <a:blip r:embed="rId5"/>
          <a:stretch>
            <a:fillRect/>
          </a:stretch>
        </p:blipFill>
        <p:spPr>
          <a:xfrm>
            <a:off x="0" y="1556792"/>
            <a:ext cx="9144000" cy="2128574"/>
          </a:xfrm>
          <a:prstGeom prst="rect">
            <a:avLst/>
          </a:prstGeom>
        </p:spPr>
      </p:pic>
      <p:sp>
        <p:nvSpPr>
          <p:cNvPr id="4" name="Arrow: Curved Up 3">
            <a:extLst>
              <a:ext uri="{FF2B5EF4-FFF2-40B4-BE49-F238E27FC236}">
                <a16:creationId xmlns:a16="http://schemas.microsoft.com/office/drawing/2014/main" id="{91E0861F-F1B1-444F-B207-4D168DD4A05E}"/>
              </a:ext>
            </a:extLst>
          </p:cNvPr>
          <p:cNvSpPr/>
          <p:nvPr/>
        </p:nvSpPr>
        <p:spPr>
          <a:xfrm>
            <a:off x="2987824" y="3789040"/>
            <a:ext cx="1224136" cy="432048"/>
          </a:xfrm>
          <a:prstGeom prst="curvedUp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endParaRPr>
          </a:p>
        </p:txBody>
      </p:sp>
      <p:sp>
        <p:nvSpPr>
          <p:cNvPr id="5" name="TextBox 4">
            <a:extLst>
              <a:ext uri="{FF2B5EF4-FFF2-40B4-BE49-F238E27FC236}">
                <a16:creationId xmlns:a16="http://schemas.microsoft.com/office/drawing/2014/main" id="{39D21D42-810E-448F-A43C-67C0F68670D0}"/>
              </a:ext>
            </a:extLst>
          </p:cNvPr>
          <p:cNvSpPr txBox="1"/>
          <p:nvPr/>
        </p:nvSpPr>
        <p:spPr>
          <a:xfrm>
            <a:off x="107504" y="4272334"/>
            <a:ext cx="7542449" cy="523220"/>
          </a:xfrm>
          <a:prstGeom prst="rect">
            <a:avLst/>
          </a:prstGeom>
          <a:noFill/>
        </p:spPr>
        <p:txBody>
          <a:bodyPr wrap="none" rtlCol="0">
            <a:spAutoFit/>
          </a:bodyPr>
          <a:lstStyle/>
          <a:p>
            <a:r>
              <a:rPr lang="en-GB" dirty="0">
                <a:solidFill>
                  <a:srgbClr val="FF0000"/>
                </a:solidFill>
                <a:highlight>
                  <a:srgbClr val="E3C2B1"/>
                </a:highlight>
              </a:rPr>
              <a:t>Improvement of the classification performance</a:t>
            </a:r>
            <a:endParaRPr lang="pl-PL" dirty="0">
              <a:solidFill>
                <a:srgbClr val="FF0000"/>
              </a:solidFill>
              <a:highlight>
                <a:srgbClr val="E3C2B1"/>
              </a:highlight>
            </a:endParaRPr>
          </a:p>
        </p:txBody>
      </p:sp>
      <p:sp>
        <p:nvSpPr>
          <p:cNvPr id="8" name="pole tekstowe 18">
            <a:extLst>
              <a:ext uri="{FF2B5EF4-FFF2-40B4-BE49-F238E27FC236}">
                <a16:creationId xmlns:a16="http://schemas.microsoft.com/office/drawing/2014/main" id="{56C24CFF-FCB1-431A-928C-C6657BEFE524}"/>
              </a:ext>
            </a:extLst>
          </p:cNvPr>
          <p:cNvSpPr txBox="1"/>
          <p:nvPr/>
        </p:nvSpPr>
        <p:spPr>
          <a:xfrm>
            <a:off x="683567" y="5013176"/>
            <a:ext cx="7704857" cy="1477392"/>
          </a:xfrm>
          <a:prstGeom prst="rect">
            <a:avLst/>
          </a:prstGeom>
          <a:noFill/>
        </p:spPr>
        <p:txBody>
          <a:bodyPr wrap="square" rtlCol="0">
            <a:spAutoFit/>
          </a:bodyPr>
          <a:lstStyle/>
          <a:p>
            <a:pPr lvl="0" algn="ctr">
              <a:lnSpc>
                <a:spcPct val="110000"/>
              </a:lnSpc>
            </a:pPr>
            <a:r>
              <a:rPr lang="en-GB" b="1"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Conclusion</a:t>
            </a:r>
            <a:r>
              <a:rPr lang="en-US" b="1"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t>
            </a:r>
          </a:p>
          <a:p>
            <a:pPr lvl="0" algn="ctr">
              <a:lnSpc>
                <a:spcPct val="110000"/>
              </a:lnSpc>
            </a:pPr>
            <a:r>
              <a:rPr lang="en-US"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Taking various attributes with various priorities</a:t>
            </a:r>
            <a:br>
              <a:rPr lang="en-US"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improves the total performance of the classifier.</a:t>
            </a:r>
            <a:endParaRPr kumimoji="0" lang="en-US"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1278887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2000"/>
                                        <p:tgtEl>
                                          <p:spTgt spid="8">
                                            <p:txEl>
                                              <p:pRg st="1" end="1"/>
                                            </p:txEl>
                                          </p:spTgt>
                                        </p:tgtEl>
                                      </p:cBhvr>
                                    </p:animEffect>
                                    <p:anim calcmode="lin" valueType="num">
                                      <p:cBhvr>
                                        <p:cTn id="15"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060848"/>
            <a:ext cx="7755559" cy="648072"/>
          </a:xfrm>
        </p:spPr>
        <p:txBody>
          <a:bodyPr>
            <a:normAutofit fontScale="90000"/>
          </a:bodyPr>
          <a:lstStyle/>
          <a:p>
            <a:pPr algn="ctr"/>
            <a:r>
              <a:rPr lang="en-US" sz="4400" b="1" dirty="0">
                <a:effectLst>
                  <a:outerShdw blurRad="38100" dist="38100" dir="2700000" algn="tl">
                    <a:srgbClr val="000000">
                      <a:alpha val="43137"/>
                    </a:srgbClr>
                  </a:outerShdw>
                </a:effectLst>
                <a:latin typeface="Cambria" panose="02040503050406030204" pitchFamily="18" charset="0"/>
              </a:rPr>
              <a:t>Conclusion and Remarks</a:t>
            </a:r>
          </a:p>
        </p:txBody>
      </p:sp>
      <p:sp>
        <p:nvSpPr>
          <p:cNvPr id="3" name="pole tekstowe 2"/>
          <p:cNvSpPr txBox="1"/>
          <p:nvPr/>
        </p:nvSpPr>
        <p:spPr>
          <a:xfrm>
            <a:off x="107504" y="2780928"/>
            <a:ext cx="9001000" cy="1302921"/>
          </a:xfrm>
          <a:prstGeom prst="rect">
            <a:avLst/>
          </a:prstGeom>
          <a:noFill/>
        </p:spPr>
        <p:txBody>
          <a:bodyPr wrap="square" rtlCol="0">
            <a:spAutoFit/>
          </a:bodyPr>
          <a:lstStyle/>
          <a:p>
            <a:pPr marL="342900" indent="-342900" eaLnBrk="1" fontAlgn="auto" hangingPunct="1">
              <a:spcBef>
                <a:spcPts val="400"/>
              </a:spcBef>
              <a:spcAft>
                <a:spcPts val="400"/>
              </a:spcAft>
              <a:buFont typeface="Wingdings" panose="05000000000000000000" pitchFamily="2" charset="2"/>
              <a:buChar char="ü"/>
            </a:pPr>
            <a:r>
              <a:rPr lang="en-US" sz="1800" b="1" dirty="0">
                <a:effectLst>
                  <a:outerShdw blurRad="38100" dist="38100" dir="2700000" algn="tl">
                    <a:srgbClr val="000000">
                      <a:alpha val="43137"/>
                    </a:srgbClr>
                  </a:outerShdw>
                </a:effectLst>
                <a:latin typeface="Cambria" panose="02040503050406030204" pitchFamily="18" charset="0"/>
              </a:rPr>
              <a:t>Associative Graph Data Structures (AGDS) together with the associative search approaches allowed to find k Nearest Neighbors faster than the classic algorithm.</a:t>
            </a:r>
          </a:p>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Associative Graph Structures represent many more data relationships, which makes some algorithms working faster, simplifying search effort and saving time</a:t>
            </a:r>
            <a:r>
              <a:rPr lang="en-US" sz="1800" b="1" dirty="0">
                <a:effectLst>
                  <a:outerShdw blurRad="38100" dist="38100" dir="2700000" algn="tl">
                    <a:srgbClr val="000000">
                      <a:alpha val="43137"/>
                    </a:srgbClr>
                  </a:outerShdw>
                </a:effectLst>
                <a:latin typeface="Cambria" panose="02040503050406030204" pitchFamily="18" charset="0"/>
              </a:rPr>
              <a:t>.</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060848"/>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060848"/>
          </a:xfrm>
          <a:prstGeom prst="rect">
            <a:avLst/>
          </a:prstGeom>
        </p:spPr>
      </p:pic>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86218"/>
            <a:ext cx="4644008" cy="2071782"/>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86218"/>
            <a:ext cx="4503178" cy="2071782"/>
          </a:xfrm>
          <a:prstGeom prst="rect">
            <a:avLst/>
          </a:prstGeom>
        </p:spPr>
      </p:pic>
      <p:pic>
        <p:nvPicPr>
          <p:cNvPr id="17" name="Obraz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881" y="181955"/>
            <a:ext cx="1253775" cy="1657534"/>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5" y="218510"/>
            <a:ext cx="1728192" cy="1620979"/>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877272"/>
            <a:ext cx="871739" cy="871739"/>
          </a:xfrm>
          <a:prstGeom prst="rect">
            <a:avLst/>
          </a:prstGeom>
        </p:spPr>
      </p:pic>
      <p:pic>
        <p:nvPicPr>
          <p:cNvPr id="14" name="Picture 13">
            <a:extLst>
              <a:ext uri="{FF2B5EF4-FFF2-40B4-BE49-F238E27FC236}">
                <a16:creationId xmlns:a16="http://schemas.microsoft.com/office/drawing/2014/main" id="{83422867-4742-4CE5-ADD3-62A661A1FD84}"/>
              </a:ext>
            </a:extLst>
          </p:cNvPr>
          <p:cNvPicPr>
            <a:picLocks noChangeAspect="1"/>
          </p:cNvPicPr>
          <p:nvPr/>
        </p:nvPicPr>
        <p:blipFill>
          <a:blip r:embed="rId6"/>
          <a:stretch>
            <a:fillRect/>
          </a:stretch>
        </p:blipFill>
        <p:spPr>
          <a:xfrm>
            <a:off x="8168987" y="5873814"/>
            <a:ext cx="867509" cy="872148"/>
          </a:xfrm>
          <a:prstGeom prst="rect">
            <a:avLst/>
          </a:prstGeom>
        </p:spPr>
      </p:pic>
    </p:spTree>
    <p:extLst>
      <p:ext uri="{BB962C8B-B14F-4D97-AF65-F5344CB8AC3E}">
        <p14:creationId xmlns:p14="http://schemas.microsoft.com/office/powerpoint/2010/main" val="1818096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07504" y="2060848"/>
            <a:ext cx="8928992" cy="648072"/>
          </a:xfrm>
        </p:spPr>
        <p:txBody>
          <a:bodyPr>
            <a:noAutofit/>
          </a:bodyPr>
          <a:lstStyle/>
          <a:p>
            <a:pPr algn="ctr"/>
            <a:r>
              <a:rPr lang="en-US" sz="3600" b="1" dirty="0">
                <a:effectLst>
                  <a:outerShdw blurRad="38100" dist="38100" dir="2700000" algn="tl">
                    <a:srgbClr val="000000">
                      <a:alpha val="43137"/>
                    </a:srgbClr>
                  </a:outerShdw>
                </a:effectLst>
                <a:latin typeface="Cambria" panose="02040503050406030204" pitchFamily="18" charset="0"/>
              </a:rPr>
              <a:t>Future Research of Associative Graphs</a:t>
            </a:r>
          </a:p>
        </p:txBody>
      </p:sp>
      <p:sp>
        <p:nvSpPr>
          <p:cNvPr id="3" name="pole tekstowe 2"/>
          <p:cNvSpPr txBox="1"/>
          <p:nvPr/>
        </p:nvSpPr>
        <p:spPr>
          <a:xfrm>
            <a:off x="107504" y="2636912"/>
            <a:ext cx="9001000" cy="2164695"/>
          </a:xfrm>
          <a:prstGeom prst="rect">
            <a:avLst/>
          </a:prstGeom>
          <a:noFill/>
        </p:spPr>
        <p:txBody>
          <a:bodyPr wrap="square" rtlCol="0">
            <a:spAutoFit/>
          </a:bodyPr>
          <a:lstStyle/>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Representation of any data and relationships in one efficiently managed graph.</a:t>
            </a:r>
          </a:p>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Fast processing of vectorized data of any type: classic, sequential or structured.</a:t>
            </a:r>
          </a:p>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Representation of semantic memories and various data dependencies.</a:t>
            </a:r>
          </a:p>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Representation of knowledge in the cognitive systems.</a:t>
            </a:r>
          </a:p>
          <a:p>
            <a:pPr marL="342900" indent="-342900" eaLnBrk="1" fontAlgn="auto" hangingPunct="1">
              <a:spcBef>
                <a:spcPts val="400"/>
              </a:spcBef>
              <a:spcAft>
                <a:spcPts val="400"/>
              </a:spcAft>
              <a:buFont typeface="Wingdings" panose="05000000000000000000" pitchFamily="2" charset="2"/>
              <a:buChar char="ü"/>
            </a:pPr>
            <a:r>
              <a:rPr lang="en-GB" sz="1800" b="1" dirty="0">
                <a:effectLst>
                  <a:outerShdw blurRad="38100" dist="38100" dir="2700000" algn="tl">
                    <a:srgbClr val="000000">
                      <a:alpha val="43137"/>
                    </a:srgbClr>
                  </a:outerShdw>
                </a:effectLst>
                <a:latin typeface="Cambria" panose="02040503050406030204" pitchFamily="18" charset="0"/>
              </a:rPr>
              <a:t>Combining with other deep neural network architectures to learn and represent more complex dependencies and use them in various computational tasks.</a:t>
            </a:r>
            <a:endParaRPr lang="en-US" sz="18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060848"/>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060848"/>
          </a:xfrm>
          <a:prstGeom prst="rect">
            <a:avLst/>
          </a:prstGeom>
        </p:spPr>
      </p:pic>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86218"/>
            <a:ext cx="4644008" cy="2071782"/>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86218"/>
            <a:ext cx="4503178" cy="2071782"/>
          </a:xfrm>
          <a:prstGeom prst="rect">
            <a:avLst/>
          </a:prstGeom>
        </p:spPr>
      </p:pic>
      <p:pic>
        <p:nvPicPr>
          <p:cNvPr id="17" name="Obraz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881" y="181955"/>
            <a:ext cx="1253775" cy="1657534"/>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5" y="218510"/>
            <a:ext cx="1728192" cy="1620979"/>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877272"/>
            <a:ext cx="871739" cy="871739"/>
          </a:xfrm>
          <a:prstGeom prst="rect">
            <a:avLst/>
          </a:prstGeom>
        </p:spPr>
      </p:pic>
      <p:pic>
        <p:nvPicPr>
          <p:cNvPr id="14" name="Picture 13">
            <a:extLst>
              <a:ext uri="{FF2B5EF4-FFF2-40B4-BE49-F238E27FC236}">
                <a16:creationId xmlns:a16="http://schemas.microsoft.com/office/drawing/2014/main" id="{83422867-4742-4CE5-ADD3-62A661A1FD84}"/>
              </a:ext>
            </a:extLst>
          </p:cNvPr>
          <p:cNvPicPr>
            <a:picLocks noChangeAspect="1"/>
          </p:cNvPicPr>
          <p:nvPr/>
        </p:nvPicPr>
        <p:blipFill>
          <a:blip r:embed="rId6"/>
          <a:stretch>
            <a:fillRect/>
          </a:stretch>
        </p:blipFill>
        <p:spPr>
          <a:xfrm>
            <a:off x="8168987" y="5873814"/>
            <a:ext cx="867509" cy="872148"/>
          </a:xfrm>
          <a:prstGeom prst="rect">
            <a:avLst/>
          </a:prstGeom>
        </p:spPr>
      </p:pic>
    </p:spTree>
    <p:extLst>
      <p:ext uri="{BB962C8B-B14F-4D97-AF65-F5344CB8AC3E}">
        <p14:creationId xmlns:p14="http://schemas.microsoft.com/office/powerpoint/2010/main" val="1122550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801768" y="0"/>
            <a:ext cx="7755559" cy="720080"/>
          </a:xfrm>
        </p:spPr>
        <p:txBody>
          <a:bodyPr>
            <a:normAutofit/>
          </a:bodyPr>
          <a:lstStyle/>
          <a:p>
            <a:pPr algn="ctr"/>
            <a:r>
              <a:rPr lang="en-US" sz="4400" b="1" dirty="0">
                <a:effectLst>
                  <a:outerShdw blurRad="38100" dist="38100" dir="2700000" algn="tl">
                    <a:srgbClr val="000000">
                      <a:alpha val="43137"/>
                    </a:srgbClr>
                  </a:outerShdw>
                </a:effectLst>
                <a:latin typeface="Cambria" panose="02040503050406030204" pitchFamily="18" charset="0"/>
              </a:rPr>
              <a:t>Questions or Remarks?</a:t>
            </a:r>
          </a:p>
        </p:txBody>
      </p:sp>
      <p:sp>
        <p:nvSpPr>
          <p:cNvPr id="3" name="pole tekstowe 2"/>
          <p:cNvSpPr txBox="1"/>
          <p:nvPr/>
        </p:nvSpPr>
        <p:spPr>
          <a:xfrm>
            <a:off x="2034290" y="638178"/>
            <a:ext cx="5112567" cy="6301725"/>
          </a:xfrm>
          <a:prstGeom prst="rect">
            <a:avLst/>
          </a:prstGeom>
          <a:noFill/>
        </p:spPr>
        <p:txBody>
          <a:bodyPr wrap="square" rtlCol="0">
            <a:spAutoFit/>
          </a:bodyPr>
          <a:lstStyle/>
          <a:p>
            <a:pPr marL="288000" indent="-288000" eaLnBrk="1" fontAlgn="auto" hangingPunct="1">
              <a:spcBef>
                <a:spcPts val="200"/>
              </a:spcBef>
              <a:spcAft>
                <a:spcPts val="0"/>
              </a:spcAft>
              <a:buFont typeface="+mj-lt"/>
              <a:buAutoNum type="arabicPeriod"/>
            </a:pPr>
            <a:r>
              <a:rPr lang="en-US" sz="1050" dirty="0" err="1">
                <a:solidFill>
                  <a:prstClr val="black"/>
                </a:solidFill>
                <a:latin typeface="Calibri"/>
                <a:cs typeface="Arial" panose="020B0604020202020204" pitchFamily="34" charset="0"/>
              </a:rPr>
              <a:t>Basawaraj</a:t>
            </a:r>
            <a:r>
              <a:rPr lang="en-US" sz="1050" dirty="0">
                <a:solidFill>
                  <a:prstClr val="black"/>
                </a:solidFill>
                <a:latin typeface="Calibri"/>
                <a:cs typeface="Arial" panose="020B0604020202020204" pitchFamily="34" charset="0"/>
              </a:rPr>
              <a:t>, </a:t>
            </a:r>
            <a:r>
              <a:rPr lang="en-US" sz="1050" b="1" dirty="0">
                <a:solidFill>
                  <a:prstClr val="black"/>
                </a:solidFill>
                <a:latin typeface="Calibri"/>
                <a:cs typeface="Arial" panose="020B0604020202020204" pitchFamily="34" charset="0"/>
              </a:rPr>
              <a:t>J. A. </a:t>
            </a:r>
            <a:r>
              <a:rPr lang="en-US" sz="1050" b="1" dirty="0" err="1">
                <a:solidFill>
                  <a:prstClr val="black"/>
                </a:solidFill>
                <a:latin typeface="Calibri"/>
                <a:cs typeface="Arial" panose="020B0604020202020204" pitchFamily="34" charset="0"/>
              </a:rPr>
              <a:t>Starzyk</a:t>
            </a:r>
            <a:r>
              <a:rPr lang="en-US" sz="1050" b="1" dirty="0">
                <a:solidFill>
                  <a:prstClr val="black"/>
                </a:solidFill>
                <a:latin typeface="Calibri"/>
                <a:cs typeface="Arial" panose="020B0604020202020204" pitchFamily="34" charset="0"/>
              </a:rPr>
              <a:t>, A. Horzyk</a:t>
            </a:r>
            <a:r>
              <a:rPr lang="en-US" sz="1050" dirty="0">
                <a:solidFill>
                  <a:prstClr val="black"/>
                </a:solidFill>
                <a:latin typeface="Calibri"/>
                <a:cs typeface="Arial" panose="020B0604020202020204" pitchFamily="34" charset="0"/>
              </a:rPr>
              <a:t>, Episodic Memory in </a:t>
            </a:r>
            <a:r>
              <a:rPr lang="en-US" sz="1050" dirty="0" err="1">
                <a:solidFill>
                  <a:prstClr val="black"/>
                </a:solidFill>
                <a:latin typeface="Calibri"/>
                <a:cs typeface="Arial" panose="020B0604020202020204" pitchFamily="34" charset="0"/>
              </a:rPr>
              <a:t>Minicolumn</a:t>
            </a:r>
            <a:r>
              <a:rPr lang="en-US" sz="1050" dirty="0">
                <a:solidFill>
                  <a:prstClr val="black"/>
                </a:solidFill>
                <a:latin typeface="Calibri"/>
                <a:cs typeface="Arial" panose="020B0604020202020204" pitchFamily="34" charset="0"/>
              </a:rPr>
              <a:t> Associative Knowledge Graphs, IEEE Transactions on Neural Networks and Learning Systems, Vol. 30, Issue 11, 2019, pp. 3505-3516, DOI: 10.1109/TNNLS.2019.2927106 (TNNLS-2018-P-9932), IF = 7.982.</a:t>
            </a: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J. A. </a:t>
            </a:r>
            <a:r>
              <a:rPr lang="en-US" sz="1050" b="1" dirty="0" err="1">
                <a:solidFill>
                  <a:prstClr val="black"/>
                </a:solidFill>
                <a:latin typeface="Calibri"/>
                <a:cs typeface="Arial" panose="020B0604020202020204" pitchFamily="34" charset="0"/>
              </a:rPr>
              <a:t>Starzyk</a:t>
            </a:r>
            <a:r>
              <a:rPr lang="en-US" sz="1050" dirty="0">
                <a:solidFill>
                  <a:prstClr val="black"/>
                </a:solidFill>
                <a:latin typeface="Calibri"/>
                <a:cs typeface="Arial" panose="020B0604020202020204" pitchFamily="34" charset="0"/>
              </a:rPr>
              <a:t>, Ł. </a:t>
            </a:r>
            <a:r>
              <a:rPr lang="en-US" sz="1050" dirty="0" err="1">
                <a:solidFill>
                  <a:prstClr val="black"/>
                </a:solidFill>
                <a:latin typeface="Calibri"/>
                <a:cs typeface="Arial" panose="020B0604020202020204" pitchFamily="34" charset="0"/>
              </a:rPr>
              <a:t>Maciura</a:t>
            </a:r>
            <a:r>
              <a:rPr lang="en-US" sz="1050" b="1" dirty="0">
                <a:solidFill>
                  <a:prstClr val="black"/>
                </a:solidFill>
                <a:latin typeface="Calibri"/>
                <a:cs typeface="Arial" panose="020B0604020202020204" pitchFamily="34" charset="0"/>
              </a:rPr>
              <a:t>, A. Horzyk</a:t>
            </a:r>
            <a:r>
              <a:rPr lang="en-US" sz="1050" dirty="0">
                <a:solidFill>
                  <a:prstClr val="black"/>
                </a:solidFill>
                <a:latin typeface="Calibri"/>
                <a:cs typeface="Arial" panose="020B0604020202020204" pitchFamily="34" charset="0"/>
              </a:rPr>
              <a:t>, Associative Memories with Synaptic Delays, IEEE Transactions on Neural Networks and Learning Systems, Vol. .., Issue .., 2019, pp. ... - ..., DOI: 10.1109/TNNLS.2019.2921143 (TNNLS-2018-P-9188), IF = 7.982.</a:t>
            </a: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Horzyk</a:t>
            </a:r>
            <a:r>
              <a:rPr lang="en-US" sz="1050" dirty="0">
                <a:solidFill>
                  <a:prstClr val="black"/>
                </a:solidFill>
                <a:latin typeface="Calibri"/>
                <a:cs typeface="Arial" panose="020B0604020202020204" pitchFamily="34" charset="0"/>
              </a:rPr>
              <a:t>, K. </a:t>
            </a:r>
            <a:r>
              <a:rPr lang="en-US" sz="1050" dirty="0" err="1">
                <a:solidFill>
                  <a:prstClr val="black"/>
                </a:solidFill>
                <a:latin typeface="Calibri"/>
                <a:cs typeface="Arial" panose="020B0604020202020204" pitchFamily="34" charset="0"/>
              </a:rPr>
              <a:t>Gołdon</a:t>
            </a:r>
            <a:r>
              <a:rPr lang="en-US" sz="1050" dirty="0">
                <a:solidFill>
                  <a:prstClr val="black"/>
                </a:solidFill>
                <a:latin typeface="Calibri"/>
                <a:cs typeface="Arial" panose="020B0604020202020204" pitchFamily="34" charset="0"/>
              </a:rPr>
              <a:t>, and </a:t>
            </a:r>
            <a:r>
              <a:rPr lang="en-US" sz="1050" b="1" dirty="0">
                <a:solidFill>
                  <a:prstClr val="black"/>
                </a:solidFill>
                <a:latin typeface="Calibri"/>
                <a:cs typeface="Arial" panose="020B0604020202020204" pitchFamily="34" charset="0"/>
              </a:rPr>
              <a:t>J.A. </a:t>
            </a:r>
            <a:r>
              <a:rPr lang="en-US" sz="1050" b="1" dirty="0" err="1">
                <a:solidFill>
                  <a:prstClr val="black"/>
                </a:solidFill>
                <a:latin typeface="Calibri"/>
                <a:cs typeface="Arial" panose="020B0604020202020204" pitchFamily="34" charset="0"/>
              </a:rPr>
              <a:t>Starzyk</a:t>
            </a:r>
            <a:r>
              <a:rPr lang="en-US" sz="1050" dirty="0">
                <a:solidFill>
                  <a:prstClr val="black"/>
                </a:solidFill>
                <a:latin typeface="Calibri"/>
                <a:cs typeface="Arial" panose="020B0604020202020204" pitchFamily="34" charset="0"/>
              </a:rPr>
              <a:t>, Temporal Coding of Neural Stimuli, In: 28th International Conference on Artificial Neural Networks (ICANN 2019), Springer-Verlag, LNCS 11731, pp. 607-621, 2019, DOI: 10.1007/978-3-030-30493-5_56A.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dirty="0">
                <a:solidFill>
                  <a:prstClr val="black"/>
                </a:solidFill>
                <a:latin typeface="Calibri"/>
                <a:cs typeface="Arial" panose="020B0604020202020204" pitchFamily="34" charset="0"/>
              </a:rPr>
              <a:t>J. A. </a:t>
            </a:r>
            <a:r>
              <a:rPr lang="en-US" sz="1050" b="1" dirty="0" err="1">
                <a:solidFill>
                  <a:prstClr val="black"/>
                </a:solidFill>
                <a:latin typeface="Calibri"/>
                <a:cs typeface="Arial" panose="020B0604020202020204" pitchFamily="34" charset="0"/>
              </a:rPr>
              <a:t>Starzyk</a:t>
            </a:r>
            <a:r>
              <a:rPr lang="en-US" sz="1050" dirty="0">
                <a:solidFill>
                  <a:prstClr val="black"/>
                </a:solidFill>
                <a:latin typeface="Calibri"/>
                <a:cs typeface="Arial" panose="020B0604020202020204" pitchFamily="34" charset="0"/>
              </a:rPr>
              <a:t>, J. Graham, </a:t>
            </a:r>
            <a:r>
              <a:rPr lang="en-US" sz="1050" b="1" i="1" dirty="0">
                <a:solidFill>
                  <a:prstClr val="black"/>
                </a:solidFill>
                <a:latin typeface="Calibri"/>
                <a:cs typeface="Arial" panose="020B0604020202020204" pitchFamily="34" charset="0"/>
              </a:rPr>
              <a:t>Integration of Semantic and Episodic Memories</a:t>
            </a:r>
            <a:r>
              <a:rPr lang="en-US" sz="1050" dirty="0">
                <a:solidFill>
                  <a:prstClr val="black"/>
                </a:solidFill>
                <a:latin typeface="Calibri"/>
                <a:cs typeface="Arial" panose="020B0604020202020204" pitchFamily="34" charset="0"/>
              </a:rPr>
              <a:t>, IEEE Transactions on Neural Networks and Learning Systems, Vol. 28, Issue 12, Dec. 2017, pp. 3084 - 3095, 2017, </a:t>
            </a:r>
            <a:r>
              <a:rPr lang="en-US" sz="1050" dirty="0">
                <a:solidFill>
                  <a:prstClr val="black"/>
                </a:solidFill>
                <a:latin typeface="Calibri"/>
                <a:cs typeface="Arial" panose="020B0604020202020204" pitchFamily="34" charset="0"/>
                <a:hlinkClick r:id="rId2"/>
              </a:rPr>
              <a:t>DOI: 10.1109/TNNLS.2017.2728203</a:t>
            </a:r>
            <a:r>
              <a:rPr lang="en-US" sz="1050" dirty="0">
                <a:solidFill>
                  <a:prstClr val="black"/>
                </a:solidFill>
                <a:latin typeface="Calibri"/>
                <a:cs typeface="Arial" panose="020B0604020202020204" pitchFamily="34" charset="0"/>
              </a:rPr>
              <a:t>.</a:t>
            </a:r>
            <a:endParaRPr lang="pl-PL" sz="1050" dirty="0">
              <a:solidFill>
                <a:prstClr val="black"/>
              </a:solidFill>
              <a:latin typeface="Calibri"/>
              <a:cs typeface="Arial" panose="020B0604020202020204" pitchFamily="34" charset="0"/>
            </a:endParaRP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pl-PL" sz="1050" b="1" dirty="0">
                <a:solidFill>
                  <a:prstClr val="black"/>
                </a:solidFill>
                <a:latin typeface="Calibri"/>
                <a:cs typeface="Arial" panose="020B0604020202020204" pitchFamily="34" charset="0"/>
              </a:rPr>
              <a:t>, </a:t>
            </a:r>
            <a:r>
              <a:rPr lang="en-US" sz="1050" b="1" dirty="0">
                <a:solidFill>
                  <a:prstClr val="black"/>
                </a:solidFill>
                <a:latin typeface="Calibri"/>
                <a:cs typeface="Arial" panose="020B0604020202020204" pitchFamily="34" charset="0"/>
              </a:rPr>
              <a:t>J.A. </a:t>
            </a:r>
            <a:r>
              <a:rPr lang="en-US" sz="1050" b="1" dirty="0" err="1">
                <a:solidFill>
                  <a:prstClr val="black"/>
                </a:solidFill>
                <a:latin typeface="Calibri"/>
                <a:cs typeface="Arial" panose="020B0604020202020204" pitchFamily="34" charset="0"/>
              </a:rPr>
              <a:t>Starzyk</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Fast Neural Network Adaptation with Associative Pulsing Neurons</a:t>
            </a:r>
            <a:r>
              <a:rPr lang="en-US" sz="1050" dirty="0">
                <a:solidFill>
                  <a:prstClr val="black"/>
                </a:solidFill>
                <a:latin typeface="Calibri"/>
                <a:cs typeface="Arial" panose="020B0604020202020204" pitchFamily="34" charset="0"/>
              </a:rPr>
              <a:t>, IEEE </a:t>
            </a:r>
            <a:r>
              <a:rPr lang="en-US" sz="1050" dirty="0" err="1">
                <a:solidFill>
                  <a:prstClr val="black"/>
                </a:solidFill>
                <a:latin typeface="Calibri"/>
                <a:cs typeface="Arial" panose="020B0604020202020204" pitchFamily="34" charset="0"/>
              </a:rPr>
              <a:t>Xplore</a:t>
            </a:r>
            <a:r>
              <a:rPr lang="en-US" sz="1050" dirty="0">
                <a:solidFill>
                  <a:prstClr val="black"/>
                </a:solidFill>
                <a:latin typeface="Calibri"/>
                <a:cs typeface="Arial" panose="020B0604020202020204" pitchFamily="34" charset="0"/>
              </a:rPr>
              <a:t>, In: 2017 IEEE Symposium Series on Computational Intelligence, pp. 339</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-346, 2017, </a:t>
            </a:r>
            <a:r>
              <a:rPr lang="en-US" sz="1050" dirty="0">
                <a:solidFill>
                  <a:prstClr val="black"/>
                </a:solidFill>
                <a:latin typeface="Calibri"/>
                <a:cs typeface="Arial" panose="020B0604020202020204" pitchFamily="34" charset="0"/>
                <a:hlinkClick r:id="rId3"/>
              </a:rPr>
              <a:t>DOI: 10.1109/SSCI.2017.8285369</a:t>
            </a:r>
            <a:r>
              <a:rPr lang="en-US" sz="1050" dirty="0">
                <a:solidFill>
                  <a:prstClr val="black"/>
                </a:solidFill>
                <a:latin typeface="Calibri"/>
                <a:cs typeface="Arial" panose="020B0604020202020204" pitchFamily="34" charset="0"/>
              </a:rPr>
              <a:t>.</a:t>
            </a: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Deep Associative Semantic Neural Graphs for Knowledge Representation and Fast Data Exploration</a:t>
            </a:r>
            <a:r>
              <a:rPr lang="en-US" sz="1050" dirty="0">
                <a:solidFill>
                  <a:prstClr val="black"/>
                </a:solidFill>
                <a:latin typeface="Calibri"/>
                <a:cs typeface="Arial" panose="020B0604020202020204" pitchFamily="34" charset="0"/>
              </a:rPr>
              <a:t>, Proc. of KEOD 2017, SCITEPRESS Digital Library, pp. 67</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79, 2017</a:t>
            </a:r>
            <a:r>
              <a:rPr lang="pl-PL" sz="1050" dirty="0">
                <a:solidFill>
                  <a:prstClr val="black"/>
                </a:solidFill>
                <a:latin typeface="Calibri"/>
                <a:cs typeface="Arial" panose="020B0604020202020204" pitchFamily="34" charset="0"/>
              </a:rPr>
              <a:t>, </a:t>
            </a:r>
            <a:r>
              <a:rPr lang="pl-PL" sz="1050" dirty="0">
                <a:solidFill>
                  <a:prstClr val="black"/>
                </a:solidFill>
                <a:latin typeface="Calibri"/>
                <a:cs typeface="Arial" panose="020B0604020202020204" pitchFamily="34" charset="0"/>
                <a:hlinkClick r:id="rId4"/>
              </a:rPr>
              <a:t>DOI: 10.13140/RG.2.2.30881.92005</a:t>
            </a:r>
            <a:r>
              <a:rPr lang="en-US" sz="1050" dirty="0">
                <a:solidFill>
                  <a:prstClr val="black"/>
                </a:solidFill>
                <a:latin typeface="Calibri"/>
                <a:cs typeface="Arial" panose="020B0604020202020204" pitchFamily="34" charset="0"/>
              </a:rPr>
              <a:t>.</a:t>
            </a: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Neurons Can Sort Data Efficiently</a:t>
            </a:r>
            <a:r>
              <a:rPr lang="en-US" sz="1050" dirty="0">
                <a:solidFill>
                  <a:prstClr val="black"/>
                </a:solidFill>
                <a:latin typeface="Calibri"/>
                <a:cs typeface="Arial" panose="020B0604020202020204" pitchFamily="34" charset="0"/>
              </a:rPr>
              <a:t>, Proc. of ICAISC 2017, Springer-</a:t>
            </a:r>
            <a:r>
              <a:rPr lang="en-US" sz="1050" dirty="0" err="1">
                <a:solidFill>
                  <a:prstClr val="black"/>
                </a:solidFill>
                <a:latin typeface="Calibri"/>
                <a:cs typeface="Arial" panose="020B0604020202020204" pitchFamily="34" charset="0"/>
              </a:rPr>
              <a:t>Verlag</a:t>
            </a:r>
            <a:r>
              <a:rPr lang="en-US" sz="1050" dirty="0">
                <a:solidFill>
                  <a:prstClr val="black"/>
                </a:solidFill>
                <a:latin typeface="Calibri"/>
                <a:cs typeface="Arial" panose="020B0604020202020204" pitchFamily="34" charset="0"/>
              </a:rPr>
              <a:t>, LNAI, 2017, pp. 64</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74, </a:t>
            </a:r>
            <a:r>
              <a:rPr lang="en-US" sz="1050" dirty="0">
                <a:solidFill>
                  <a:prstClr val="black"/>
                </a:solidFill>
                <a:latin typeface="Calibri"/>
                <a:cs typeface="Arial" panose="020B0604020202020204" pitchFamily="34" charset="0"/>
                <a:hlinkClick r:id="rId5"/>
              </a:rPr>
              <a:t>ICAISC BEST PAPER AWARD 2017</a:t>
            </a:r>
            <a:r>
              <a:rPr lang="en-US" sz="1050" dirty="0">
                <a:solidFill>
                  <a:prstClr val="black"/>
                </a:solidFill>
                <a:latin typeface="Calibri"/>
                <a:cs typeface="Arial" panose="020B0604020202020204" pitchFamily="34" charset="0"/>
              </a:rPr>
              <a:t> sponsored by Springer.</a:t>
            </a: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dirty="0">
                <a:solidFill>
                  <a:prstClr val="black"/>
                </a:solidFill>
                <a:latin typeface="Calibri"/>
                <a:cs typeface="Arial" panose="020B0604020202020204" pitchFamily="34" charset="0"/>
              </a:rPr>
              <a:t>J. A. </a:t>
            </a:r>
            <a:r>
              <a:rPr lang="en-US" sz="1050" b="1" dirty="0" err="1">
                <a:solidFill>
                  <a:prstClr val="black"/>
                </a:solidFill>
                <a:latin typeface="Calibri"/>
                <a:cs typeface="Arial" panose="020B0604020202020204" pitchFamily="34" charset="0"/>
              </a:rPr>
              <a:t>Starzyk</a:t>
            </a:r>
            <a:r>
              <a:rPr lang="en-US" sz="1050" b="1"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and </a:t>
            </a:r>
            <a:r>
              <a:rPr lang="en-US" sz="1050" dirty="0" err="1">
                <a:solidFill>
                  <a:prstClr val="black"/>
                </a:solidFill>
                <a:latin typeface="Calibri"/>
                <a:cs typeface="Arial" panose="020B0604020202020204" pitchFamily="34" charset="0"/>
              </a:rPr>
              <a:t>Basawaraj</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Emergent creativity in declarative memories</a:t>
            </a:r>
            <a:r>
              <a:rPr lang="en-US" sz="1050" dirty="0">
                <a:solidFill>
                  <a:prstClr val="black"/>
                </a:solidFill>
                <a:latin typeface="Calibri"/>
                <a:cs typeface="Arial" panose="020B0604020202020204" pitchFamily="34" charset="0"/>
              </a:rPr>
              <a:t>, IEEE </a:t>
            </a:r>
            <a:r>
              <a:rPr lang="en-US" sz="1050" dirty="0" err="1">
                <a:solidFill>
                  <a:prstClr val="black"/>
                </a:solidFill>
                <a:latin typeface="Calibri"/>
                <a:cs typeface="Arial" panose="020B0604020202020204" pitchFamily="34" charset="0"/>
              </a:rPr>
              <a:t>Xplore</a:t>
            </a:r>
            <a:r>
              <a:rPr lang="en-US" sz="1050" dirty="0">
                <a:solidFill>
                  <a:prstClr val="black"/>
                </a:solidFill>
                <a:latin typeface="Calibri"/>
                <a:cs typeface="Arial" panose="020B0604020202020204" pitchFamily="34" charset="0"/>
              </a:rPr>
              <a:t>, In: 2016 IEEE Symposium Series on Computational Intelligence, Greece, Athens: Institute of Electrical and Electronics Engineers, Curran Associates, Inc. 57 Morehouse Lane Red Hook, NY 12571 USA, 2016, ISBN 978-1-5090-4239-5, pp. 1</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8, </a:t>
            </a:r>
            <a:r>
              <a:rPr lang="en-US" sz="1050" dirty="0">
                <a:solidFill>
                  <a:prstClr val="black"/>
                </a:solidFill>
                <a:latin typeface="Calibri"/>
                <a:cs typeface="Arial" panose="020B0604020202020204" pitchFamily="34" charset="0"/>
                <a:hlinkClick r:id="rId6"/>
              </a:rPr>
              <a:t>DOI: 10.1109/SSCI.2016.7850029</a:t>
            </a:r>
            <a:r>
              <a:rPr lang="en-US" sz="1050" dirty="0">
                <a:solidFill>
                  <a:prstClr val="black"/>
                </a:solidFill>
                <a:latin typeface="Calibri"/>
                <a:cs typeface="Arial" panose="020B0604020202020204" pitchFamily="34" charset="0"/>
              </a:rPr>
              <a:t>.</a:t>
            </a:r>
          </a:p>
          <a:p>
            <a:pPr marL="288000" indent="-288000" eaLnBrk="1" fontAlgn="auto" hangingPunct="1">
              <a:spcBef>
                <a:spcPts val="200"/>
              </a:spcBef>
              <a:spcAft>
                <a:spcPts val="0"/>
              </a:spcAft>
              <a:buFont typeface="+mj-lt"/>
              <a:buAutoNum type="arabicPeriod"/>
            </a:pPr>
            <a:r>
              <a:rPr lang="en-US" sz="1050" b="1" dirty="0" err="1">
                <a:solidFill>
                  <a:prstClr val="black"/>
                </a:solidFill>
                <a:latin typeface="Calibri"/>
                <a:cs typeface="Arial" panose="020B0604020202020204" pitchFamily="34" charset="0"/>
              </a:rPr>
              <a:t>Horzyk</a:t>
            </a:r>
            <a:r>
              <a:rPr lang="en-US" sz="1050" b="1" dirty="0">
                <a:solidFill>
                  <a:prstClr val="black"/>
                </a:solidFill>
                <a:latin typeface="Calibri"/>
                <a:cs typeface="Arial" panose="020B0604020202020204" pitchFamily="34" charset="0"/>
              </a:rPr>
              <a:t>, A.</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How Does Generalization and Creativity Come into Being in Neural Associative Systems and How Does It Form Human-Like Knowledge?</a:t>
            </a:r>
            <a:r>
              <a:rPr lang="en-US" sz="1050" dirty="0">
                <a:solidFill>
                  <a:prstClr val="black"/>
                </a:solidFill>
                <a:latin typeface="Calibri"/>
                <a:cs typeface="Arial" panose="020B0604020202020204" pitchFamily="34" charset="0"/>
              </a:rPr>
              <a:t>, Elsevier, </a:t>
            </a:r>
            <a:r>
              <a:rPr lang="en-US" sz="1050" dirty="0" err="1">
                <a:solidFill>
                  <a:prstClr val="black"/>
                </a:solidFill>
                <a:latin typeface="Calibri"/>
                <a:cs typeface="Arial" panose="020B0604020202020204" pitchFamily="34" charset="0"/>
              </a:rPr>
              <a:t>Neurocomputing</a:t>
            </a:r>
            <a:r>
              <a:rPr lang="en-US" sz="1050" dirty="0">
                <a:solidFill>
                  <a:prstClr val="black"/>
                </a:solidFill>
                <a:latin typeface="Calibri"/>
                <a:cs typeface="Arial" panose="020B0604020202020204" pitchFamily="34" charset="0"/>
              </a:rPr>
              <a:t>, </a:t>
            </a:r>
            <a:r>
              <a:rPr lang="en-US" sz="1050" dirty="0" err="1">
                <a:solidFill>
                  <a:prstClr val="black"/>
                </a:solidFill>
                <a:latin typeface="Calibri"/>
                <a:cs typeface="Arial" panose="020B0604020202020204" pitchFamily="34" charset="0"/>
              </a:rPr>
              <a:t>Vol</a:t>
            </a:r>
            <a:r>
              <a:rPr lang="pl-PL" sz="1050" dirty="0">
                <a:solidFill>
                  <a:prstClr val="black"/>
                </a:solidFill>
                <a:latin typeface="Calibri"/>
                <a:cs typeface="Arial" panose="020B0604020202020204" pitchFamily="34" charset="0"/>
              </a:rPr>
              <a:t>.</a:t>
            </a:r>
            <a:r>
              <a:rPr lang="en-US" sz="1050" dirty="0">
                <a:solidFill>
                  <a:prstClr val="black"/>
                </a:solidFill>
                <a:latin typeface="Calibri"/>
                <a:cs typeface="Arial" panose="020B0604020202020204" pitchFamily="34" charset="0"/>
              </a:rPr>
              <a:t> 144, 2014, pp. 238</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257, </a:t>
            </a:r>
            <a:r>
              <a:rPr lang="en-US" sz="1050" dirty="0">
                <a:solidFill>
                  <a:prstClr val="black"/>
                </a:solidFill>
                <a:latin typeface="Calibri"/>
                <a:cs typeface="Arial" panose="020B0604020202020204" pitchFamily="34" charset="0"/>
                <a:hlinkClick r:id="rId7"/>
              </a:rPr>
              <a:t>DOI: 10.1016/j.neucom.2014.04.046</a:t>
            </a:r>
            <a:r>
              <a:rPr lang="en-US" sz="1050" dirty="0">
                <a:solidFill>
                  <a:prstClr val="black"/>
                </a:solidFill>
                <a:latin typeface="Calibri"/>
                <a:cs typeface="Arial" panose="020B0604020202020204" pitchFamily="34" charset="0"/>
              </a:rPr>
              <a:t>.</a:t>
            </a:r>
            <a:endParaRPr lang="pl-PL" sz="1050" dirty="0">
              <a:solidFill>
                <a:prstClr val="black"/>
              </a:solidFill>
              <a:latin typeface="Calibri"/>
              <a:cs typeface="Arial" panose="020B0604020202020204" pitchFamily="34" charset="0"/>
            </a:endParaRP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Innovative Types and Abilities of Neural Networks Based on Associative Mechanisms and a New Associative Model of Neurons</a:t>
            </a:r>
            <a:r>
              <a:rPr lang="en-US" sz="1050" dirty="0">
                <a:solidFill>
                  <a:prstClr val="black"/>
                </a:solidFill>
                <a:latin typeface="Calibri"/>
                <a:cs typeface="Arial" panose="020B0604020202020204" pitchFamily="34" charset="0"/>
              </a:rPr>
              <a:t> - Invited talk at ICAISC 2015, Springer-</a:t>
            </a:r>
            <a:r>
              <a:rPr lang="en-US" sz="1050" dirty="0" err="1">
                <a:solidFill>
                  <a:prstClr val="black"/>
                </a:solidFill>
                <a:latin typeface="Calibri"/>
                <a:cs typeface="Arial" panose="020B0604020202020204" pitchFamily="34" charset="0"/>
              </a:rPr>
              <a:t>Verlag</a:t>
            </a:r>
            <a:r>
              <a:rPr lang="en-US"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hlinkClick r:id="rId8"/>
              </a:rPr>
              <a:t>LNAI 9119</a:t>
            </a:r>
            <a:r>
              <a:rPr lang="en-US" sz="1050" dirty="0">
                <a:solidFill>
                  <a:prstClr val="black"/>
                </a:solidFill>
                <a:latin typeface="Calibri"/>
                <a:cs typeface="Arial" panose="020B0604020202020204" pitchFamily="34" charset="0"/>
              </a:rPr>
              <a:t>, 2015, pp. 26</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38, </a:t>
            </a:r>
            <a:r>
              <a:rPr lang="en-US" sz="1050" dirty="0">
                <a:solidFill>
                  <a:prstClr val="black"/>
                </a:solidFill>
                <a:latin typeface="Calibri"/>
                <a:cs typeface="Arial" panose="020B0604020202020204" pitchFamily="34" charset="0"/>
                <a:hlinkClick r:id="rId9"/>
              </a:rPr>
              <a:t>DOI 10.1007/978-3-319-19324-3_3</a:t>
            </a:r>
            <a:r>
              <a:rPr lang="en-US" sz="1050" dirty="0">
                <a:solidFill>
                  <a:prstClr val="black"/>
                </a:solidFill>
                <a:latin typeface="Calibri"/>
                <a:cs typeface="Arial" panose="020B0604020202020204" pitchFamily="34" charset="0"/>
              </a:rPr>
              <a:t>.</a:t>
            </a:r>
            <a:endParaRPr lang="en-US" sz="1050" b="1" dirty="0">
              <a:solidFill>
                <a:prstClr val="black"/>
              </a:solidFill>
              <a:latin typeface="Calibri"/>
              <a:cs typeface="Arial" panose="020B0604020202020204" pitchFamily="34" charset="0"/>
            </a:endParaRPr>
          </a:p>
          <a:p>
            <a:pPr marL="288000" indent="-288000" eaLnBrk="1" fontAlgn="auto" hangingPunct="1">
              <a:spcBef>
                <a:spcPts val="200"/>
              </a:spcBef>
              <a:spcAft>
                <a:spcPts val="0"/>
              </a:spcAft>
              <a:buFont typeface="+mj-lt"/>
              <a:buAutoNum type="arabicPeriod"/>
            </a:pPr>
            <a:r>
              <a:rPr lang="en-US" sz="1050" b="1" dirty="0">
                <a:solidFill>
                  <a:prstClr val="black"/>
                </a:solidFill>
                <a:latin typeface="Calibri"/>
                <a:cs typeface="Arial" panose="020B0604020202020204" pitchFamily="34" charset="0"/>
              </a:rPr>
              <a:t>A. </a:t>
            </a:r>
            <a:r>
              <a:rPr lang="en-US" sz="1050" b="1" dirty="0" err="1">
                <a:solidFill>
                  <a:prstClr val="black"/>
                </a:solidFill>
                <a:latin typeface="Calibri"/>
                <a:cs typeface="Arial" panose="020B0604020202020204" pitchFamily="34" charset="0"/>
              </a:rPr>
              <a:t>Horzyk</a:t>
            </a:r>
            <a:r>
              <a:rPr lang="en-US" sz="1050" dirty="0">
                <a:solidFill>
                  <a:prstClr val="black"/>
                </a:solidFill>
                <a:latin typeface="Calibri"/>
                <a:cs typeface="Arial" panose="020B0604020202020204" pitchFamily="34" charset="0"/>
              </a:rPr>
              <a:t>, </a:t>
            </a:r>
            <a:r>
              <a:rPr lang="en-US" sz="1050" b="1" i="1" dirty="0">
                <a:solidFill>
                  <a:prstClr val="black"/>
                </a:solidFill>
                <a:latin typeface="Calibri"/>
                <a:cs typeface="Arial" panose="020B0604020202020204" pitchFamily="34" charset="0"/>
              </a:rPr>
              <a:t>Human-Like Knowledge Engineering, Generalization and Creativity in Artificial Neural Associative Systems</a:t>
            </a:r>
            <a:r>
              <a:rPr lang="en-US" sz="1050" dirty="0">
                <a:solidFill>
                  <a:prstClr val="black"/>
                </a:solidFill>
                <a:latin typeface="Calibri"/>
                <a:cs typeface="Arial" panose="020B0604020202020204" pitchFamily="34" charset="0"/>
              </a:rPr>
              <a:t>, Springer-</a:t>
            </a:r>
            <a:r>
              <a:rPr lang="en-US" sz="1050" dirty="0" err="1">
                <a:solidFill>
                  <a:prstClr val="black"/>
                </a:solidFill>
                <a:latin typeface="Calibri"/>
                <a:cs typeface="Arial" panose="020B0604020202020204" pitchFamily="34" charset="0"/>
              </a:rPr>
              <a:t>Verlag</a:t>
            </a:r>
            <a:r>
              <a:rPr lang="en-US" sz="1050" dirty="0">
                <a:solidFill>
                  <a:prstClr val="black"/>
                </a:solidFill>
                <a:latin typeface="Calibri"/>
                <a:cs typeface="Arial" panose="020B0604020202020204" pitchFamily="34" charset="0"/>
              </a:rPr>
              <a:t>, AISC 11156, ISSN 2194-5357, ISBN 978-3-319-19089-1, ISBN 978-3-319-19090-7 (eBook), Springer,</a:t>
            </a:r>
            <a:r>
              <a:rPr lang="pl-PL" sz="1050" dirty="0">
                <a:solidFill>
                  <a:prstClr val="black"/>
                </a:solidFill>
                <a:latin typeface="Calibri"/>
                <a:cs typeface="Arial" panose="020B0604020202020204" pitchFamily="34" charset="0"/>
              </a:rPr>
              <a:t/>
            </a:r>
            <a:br>
              <a:rPr lang="pl-PL" sz="1050" dirty="0">
                <a:solidFill>
                  <a:prstClr val="black"/>
                </a:solidFill>
                <a:latin typeface="Calibri"/>
                <a:cs typeface="Arial" panose="020B0604020202020204" pitchFamily="34" charset="0"/>
              </a:rPr>
            </a:br>
            <a:r>
              <a:rPr lang="en-US" sz="1050" dirty="0">
                <a:solidFill>
                  <a:prstClr val="black"/>
                </a:solidFill>
                <a:latin typeface="Calibri"/>
                <a:cs typeface="Arial" panose="020B0604020202020204" pitchFamily="34" charset="0"/>
              </a:rPr>
              <a:t>Switzerland, 2016, pp. 39</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rPr>
              <a:t>51</a:t>
            </a:r>
            <a:r>
              <a:rPr lang="pl-PL" sz="1050" dirty="0">
                <a:solidFill>
                  <a:prstClr val="black"/>
                </a:solidFill>
                <a:latin typeface="Calibri"/>
                <a:cs typeface="Arial" panose="020B0604020202020204" pitchFamily="34" charset="0"/>
              </a:rPr>
              <a:t>, </a:t>
            </a:r>
            <a:r>
              <a:rPr lang="en-US" sz="1050" dirty="0">
                <a:solidFill>
                  <a:prstClr val="black"/>
                </a:solidFill>
                <a:latin typeface="Calibri"/>
                <a:cs typeface="Arial" panose="020B0604020202020204" pitchFamily="34" charset="0"/>
                <a:hlinkClick r:id="rId10" action="ppaction://hlinkfile"/>
              </a:rPr>
              <a:t>DOI 10.1007/978-3-319-19090-7</a:t>
            </a:r>
            <a:r>
              <a:rPr lang="en-US" sz="1050" dirty="0">
                <a:solidFill>
                  <a:prstClr val="black"/>
                </a:solidFill>
                <a:latin typeface="Calibri"/>
                <a:cs typeface="Arial" panose="020B0604020202020204" pitchFamily="34" charset="0"/>
              </a:rPr>
              <a:t>.</a:t>
            </a:r>
          </a:p>
        </p:txBody>
      </p:sp>
      <p:sp>
        <p:nvSpPr>
          <p:cNvPr id="11" name="Podtytuł 9"/>
          <p:cNvSpPr txBox="1">
            <a:spLocks/>
          </p:cNvSpPr>
          <p:nvPr/>
        </p:nvSpPr>
        <p:spPr>
          <a:xfrm>
            <a:off x="35496" y="4914040"/>
            <a:ext cx="2130312" cy="7920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a:effectLst>
                  <a:outerShdw blurRad="38100" dist="38100" dir="2700000" algn="tl">
                    <a:srgbClr val="000000">
                      <a:alpha val="43137"/>
                    </a:srgbClr>
                  </a:outerShdw>
                </a:effectLst>
                <a:latin typeface="Cambria" panose="02040503050406030204" pitchFamily="18" charset="0"/>
              </a:rPr>
              <a:t>University of Science and Technology</a:t>
            </a:r>
            <a:br>
              <a:rPr lang="pl-PL" sz="1600" b="1" dirty="0">
                <a:effectLst>
                  <a:outerShdw blurRad="38100" dist="38100" dir="2700000" algn="tl">
                    <a:srgbClr val="000000">
                      <a:alpha val="43137"/>
                    </a:srgbClr>
                  </a:outerShdw>
                </a:effectLst>
                <a:latin typeface="Cambria" panose="02040503050406030204" pitchFamily="18" charset="0"/>
              </a:rPr>
            </a:br>
            <a:r>
              <a:rPr lang="pl-PL" sz="1600" b="1" dirty="0">
                <a:effectLst>
                  <a:outerShdw blurRad="38100" dist="38100" dir="2700000" algn="tl">
                    <a:srgbClr val="000000">
                      <a:alpha val="43137"/>
                    </a:srgbClr>
                  </a:outerShdw>
                </a:effectLst>
                <a:latin typeface="Cambria" panose="02040503050406030204" pitchFamily="18" charset="0"/>
              </a:rPr>
              <a:t>in Krakow, Poland</a:t>
            </a:r>
          </a:p>
          <a:p>
            <a:pPr marL="0" indent="0" algn="ctr" fontAlgn="auto">
              <a:spcAft>
                <a:spcPts val="0"/>
              </a:spcAft>
              <a:buNone/>
            </a:pPr>
            <a:endParaRPr lang="en-US" sz="1600" dirty="0"/>
          </a:p>
        </p:txBody>
      </p:sp>
      <p:pic>
        <p:nvPicPr>
          <p:cNvPr id="13" name="Obraz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50432" y="691322"/>
            <a:ext cx="1183328" cy="1564400"/>
          </a:xfrm>
          <a:prstGeom prst="rect">
            <a:avLst/>
          </a:prstGeom>
        </p:spPr>
      </p:pic>
      <p:pic>
        <p:nvPicPr>
          <p:cNvPr id="14" name="Obraz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69622" y="669228"/>
            <a:ext cx="1665819" cy="1562475"/>
          </a:xfrm>
          <a:prstGeom prst="rect">
            <a:avLst/>
          </a:prstGeom>
        </p:spPr>
      </p:pic>
      <p:sp>
        <p:nvSpPr>
          <p:cNvPr id="17" name="Podtytuł 9"/>
          <p:cNvSpPr txBox="1">
            <a:spLocks/>
          </p:cNvSpPr>
          <p:nvPr/>
        </p:nvSpPr>
        <p:spPr>
          <a:xfrm>
            <a:off x="7089501" y="4888416"/>
            <a:ext cx="1967954" cy="318058"/>
          </a:xfrm>
          <a:prstGeom prst="rect">
            <a:avLst/>
          </a:prstGeom>
        </p:spPr>
        <p:txBody>
          <a:bodyPr vert="horz" lIns="91440" tIns="45720" rIns="91440" bIns="45720" rtlCol="0">
            <a:normAutofit fontScale="92500" lnSpcReduction="10000"/>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0"/>
              </a:spcBef>
              <a:spcAft>
                <a:spcPts val="0"/>
              </a:spcAft>
            </a:pPr>
            <a:r>
              <a:rPr lang="pl-PL" sz="1800" b="1" dirty="0" err="1">
                <a:effectLst>
                  <a:outerShdw blurRad="38100" dist="38100" dir="2700000" algn="tl">
                    <a:srgbClr val="000000">
                      <a:alpha val="43137"/>
                    </a:srgbClr>
                  </a:outerShdw>
                </a:effectLst>
                <a:latin typeface="Cambria" panose="02040503050406030204" pitchFamily="18" charset="0"/>
              </a:rPr>
              <a:t>Athens</a:t>
            </a:r>
            <a:r>
              <a:rPr lang="pl-PL" sz="1800" b="1" dirty="0">
                <a:effectLst>
                  <a:outerShdw blurRad="38100" dist="38100" dir="2700000" algn="tl">
                    <a:srgbClr val="000000">
                      <a:alpha val="43137"/>
                    </a:srgbClr>
                  </a:outerShdw>
                </a:effectLst>
                <a:latin typeface="Cambria" panose="02040503050406030204" pitchFamily="18" charset="0"/>
              </a:rPr>
              <a:t>, OH, U.S.A.</a:t>
            </a:r>
          </a:p>
          <a:p>
            <a:pPr fontAlgn="auto">
              <a:spcBef>
                <a:spcPts val="800"/>
              </a:spcBef>
              <a:spcAft>
                <a:spcPts val="0"/>
              </a:spcAft>
            </a:pPr>
            <a:endParaRPr lang="pl-PL" sz="18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703" y="3390553"/>
            <a:ext cx="728264" cy="1412833"/>
          </a:xfrm>
          <a:prstGeom prst="rect">
            <a:avLst/>
          </a:prstGeom>
        </p:spPr>
      </p:pic>
      <p:sp>
        <p:nvSpPr>
          <p:cNvPr id="19" name="Podtytuł 9"/>
          <p:cNvSpPr txBox="1">
            <a:spLocks/>
          </p:cNvSpPr>
          <p:nvPr/>
        </p:nvSpPr>
        <p:spPr>
          <a:xfrm>
            <a:off x="149584" y="2309248"/>
            <a:ext cx="1860502" cy="93859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a:effectLst>
                  <a:outerShdw blurRad="38100" dist="38100" dir="2700000" algn="tl">
                    <a:srgbClr val="000000">
                      <a:alpha val="43137"/>
                    </a:srgbClr>
                  </a:outerShdw>
                </a:effectLst>
                <a:latin typeface="Cambria" panose="02040503050406030204" pitchFamily="18" charset="0"/>
              </a:rPr>
              <a:t>Adrian Horzyk</a:t>
            </a:r>
          </a:p>
          <a:p>
            <a:pPr marL="0" indent="0" algn="ctr" fontAlgn="auto">
              <a:spcAft>
                <a:spcPts val="0"/>
              </a:spcAft>
              <a:buNone/>
            </a:pPr>
            <a:r>
              <a:rPr lang="pl-PL" sz="1400" b="1" dirty="0">
                <a:effectLst>
                  <a:outerShdw blurRad="38100" dist="38100" dir="2700000" algn="tl">
                    <a:srgbClr val="000000">
                      <a:alpha val="43137"/>
                    </a:srgbClr>
                  </a:outerShdw>
                </a:effectLst>
                <a:latin typeface="Cambria" panose="02040503050406030204" pitchFamily="18" charset="0"/>
                <a:hlinkClick r:id="rId14"/>
              </a:rPr>
              <a:t>horzyk@agh.edu.pl</a:t>
            </a:r>
            <a:endParaRPr lang="pl-PL" sz="1400" b="1" dirty="0">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r>
              <a:rPr lang="pl-PL" sz="1400" b="1" dirty="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15"/>
              </a:rPr>
              <a:t>Horzyk</a:t>
            </a:r>
            <a:endPar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endParaRPr lang="en-US" sz="1600" dirty="0"/>
          </a:p>
        </p:txBody>
      </p:sp>
      <p:sp>
        <p:nvSpPr>
          <p:cNvPr id="20" name="Podtytuł 9"/>
          <p:cNvSpPr txBox="1">
            <a:spLocks/>
          </p:cNvSpPr>
          <p:nvPr/>
        </p:nvSpPr>
        <p:spPr>
          <a:xfrm>
            <a:off x="6958417" y="2349603"/>
            <a:ext cx="2088231" cy="1062823"/>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800"/>
              </a:spcBef>
              <a:spcAft>
                <a:spcPts val="0"/>
              </a:spcAft>
            </a:pPr>
            <a:r>
              <a:rPr lang="pl-PL" sz="1600" b="1" dirty="0">
                <a:effectLst>
                  <a:outerShdw blurRad="38100" dist="38100" dir="2700000" algn="tl">
                    <a:srgbClr val="000000">
                      <a:alpha val="43137"/>
                    </a:srgbClr>
                  </a:outerShdw>
                </a:effectLst>
                <a:latin typeface="Cambria" panose="02040503050406030204" pitchFamily="18" charset="0"/>
              </a:rPr>
              <a:t>Janusz A. Starzyk</a:t>
            </a:r>
          </a:p>
          <a:p>
            <a:pPr fontAlgn="auto">
              <a:spcBef>
                <a:spcPts val="800"/>
              </a:spcBef>
              <a:spcAft>
                <a:spcPts val="0"/>
              </a:spcAft>
            </a:pPr>
            <a:r>
              <a:rPr lang="pl-PL" sz="1400" b="1" dirty="0">
                <a:effectLst>
                  <a:outerShdw blurRad="38100" dist="38100" dir="2700000" algn="tl">
                    <a:srgbClr val="000000">
                      <a:alpha val="43137"/>
                    </a:srgbClr>
                  </a:outerShdw>
                </a:effectLst>
                <a:latin typeface="Cambria" panose="02040503050406030204" pitchFamily="18" charset="0"/>
                <a:hlinkClick r:id="rId16"/>
              </a:rPr>
              <a:t>starzykj@ohio.edu</a:t>
            </a:r>
            <a:endParaRPr lang="pl-PL" sz="1400" b="1" dirty="0">
              <a:effectLst>
                <a:outerShdw blurRad="38100" dist="38100" dir="2700000" algn="tl">
                  <a:srgbClr val="000000">
                    <a:alpha val="43137"/>
                  </a:srgbClr>
                </a:outerShdw>
              </a:effectLst>
              <a:latin typeface="Cambria" panose="02040503050406030204" pitchFamily="18" charset="0"/>
            </a:endParaRPr>
          </a:p>
          <a:p>
            <a:pPr fontAlgn="auto">
              <a:spcBef>
                <a:spcPts val="800"/>
              </a:spcBef>
              <a:spcAft>
                <a:spcPts val="0"/>
              </a:spcAft>
            </a:pPr>
            <a:r>
              <a:rPr lang="pl-PL" sz="1400" b="1" dirty="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17"/>
              </a:rPr>
              <a:t>Janusz Starzyk</a:t>
            </a:r>
            <a:endPar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94719" y="3269720"/>
            <a:ext cx="1455963" cy="1543321"/>
          </a:xfrm>
          <a:prstGeom prst="rect">
            <a:avLst/>
          </a:prstGeom>
        </p:spPr>
      </p:pic>
      <p:pic>
        <p:nvPicPr>
          <p:cNvPr id="8" name="Obraz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09710" y="5247281"/>
            <a:ext cx="1936938" cy="427663"/>
          </a:xfrm>
          <a:prstGeom prst="rect">
            <a:avLst/>
          </a:prstGeom>
        </p:spPr>
      </p:pic>
      <p:pic>
        <p:nvPicPr>
          <p:cNvPr id="18" name="Obraz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7515" y="5765708"/>
            <a:ext cx="969161" cy="969161"/>
          </a:xfrm>
          <a:prstGeom prst="rect">
            <a:avLst/>
          </a:prstGeom>
        </p:spPr>
      </p:pic>
      <p:pic>
        <p:nvPicPr>
          <p:cNvPr id="16" name="Picture 15">
            <a:extLst>
              <a:ext uri="{FF2B5EF4-FFF2-40B4-BE49-F238E27FC236}">
                <a16:creationId xmlns:a16="http://schemas.microsoft.com/office/drawing/2014/main" id="{63E3B572-1FEB-45BA-9190-EEF17D439B7C}"/>
              </a:ext>
            </a:extLst>
          </p:cNvPr>
          <p:cNvPicPr>
            <a:picLocks noChangeAspect="1"/>
          </p:cNvPicPr>
          <p:nvPr/>
        </p:nvPicPr>
        <p:blipFill>
          <a:blip r:embed="rId21"/>
          <a:stretch>
            <a:fillRect/>
          </a:stretch>
        </p:blipFill>
        <p:spPr>
          <a:xfrm>
            <a:off x="7612172" y="5763251"/>
            <a:ext cx="969161" cy="974344"/>
          </a:xfrm>
          <a:prstGeom prst="rect">
            <a:avLst/>
          </a:prstGeom>
        </p:spPr>
      </p:pic>
    </p:spTree>
    <p:extLst>
      <p:ext uri="{BB962C8B-B14F-4D97-AF65-F5344CB8AC3E}">
        <p14:creationId xmlns:p14="http://schemas.microsoft.com/office/powerpoint/2010/main" val="40959190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Disadvantages of Tabular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711926"/>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Tabular structures</a:t>
            </a:r>
            <a:r>
              <a:rPr kumimoji="0" lang="en-US" sz="20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do not relate objects vertically, so many relations between stored objects must be discovered during time-taking searches through them:</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2" name="Picture 1">
            <a:extLst>
              <a:ext uri="{FF2B5EF4-FFF2-40B4-BE49-F238E27FC236}">
                <a16:creationId xmlns:a16="http://schemas.microsoft.com/office/drawing/2014/main" id="{89ACAA1B-5391-4B8B-B53B-74BC637A854D}"/>
              </a:ext>
            </a:extLst>
          </p:cNvPr>
          <p:cNvPicPr>
            <a:picLocks noChangeAspect="1"/>
          </p:cNvPicPr>
          <p:nvPr/>
        </p:nvPicPr>
        <p:blipFill>
          <a:blip r:embed="rId5"/>
          <a:stretch>
            <a:fillRect/>
          </a:stretch>
        </p:blipFill>
        <p:spPr>
          <a:xfrm>
            <a:off x="5724128" y="1350767"/>
            <a:ext cx="2730112" cy="5436443"/>
          </a:xfrm>
          <a:prstGeom prst="rect">
            <a:avLst/>
          </a:prstGeom>
        </p:spPr>
      </p:pic>
      <p:sp>
        <p:nvSpPr>
          <p:cNvPr id="14" name="pole tekstowe 18">
            <a:extLst>
              <a:ext uri="{FF2B5EF4-FFF2-40B4-BE49-F238E27FC236}">
                <a16:creationId xmlns:a16="http://schemas.microsoft.com/office/drawing/2014/main" id="{79803721-1728-48D8-8E89-7FEFDDC325BA}"/>
              </a:ext>
            </a:extLst>
          </p:cNvPr>
          <p:cNvSpPr txBox="1"/>
          <p:nvPr/>
        </p:nvSpPr>
        <p:spPr>
          <a:xfrm>
            <a:off x="251520" y="1628800"/>
            <a:ext cx="5328592" cy="4943854"/>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Let’s have a table of data:</a:t>
            </a:r>
          </a:p>
          <a:p>
            <a:pPr marL="0" marR="0" lvl="0" indent="0" algn="ctr" defTabSz="914400" rtl="0" eaLnBrk="0" fontAlgn="base" latinLnBrk="0" hangingPunct="0">
              <a:lnSpc>
                <a:spcPct val="110000"/>
              </a:lnSpc>
              <a:spcBef>
                <a:spcPct val="0"/>
              </a:spcBef>
              <a:spcAft>
                <a:spcPct val="0"/>
              </a:spcAft>
              <a:buClrTx/>
              <a:buSzTx/>
              <a:buFontTx/>
              <a:buNone/>
              <a:tabLst/>
              <a:defRPr/>
            </a:pPr>
            <a:endPar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 we can say about the stored data in this table?</a:t>
            </a:r>
          </a:p>
          <a:p>
            <a:pPr marL="0" marR="0" lvl="0" indent="0" algn="ctr" defTabSz="914400" rtl="0" eaLnBrk="0" fontAlgn="base" latinLnBrk="0" hangingPunct="0">
              <a:lnSpc>
                <a:spcPct val="110000"/>
              </a:lnSpc>
              <a:spcBef>
                <a:spcPct val="0"/>
              </a:spcBef>
              <a:spcAft>
                <a:spcPct val="0"/>
              </a:spcAft>
              <a:buClrTx/>
              <a:buSzTx/>
              <a:buFontTx/>
              <a:buNone/>
              <a:tabLst/>
              <a:defRPr/>
            </a:pPr>
            <a:endPar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Which objects are the most similar or different?</a:t>
            </a:r>
          </a:p>
          <a:p>
            <a:pPr marL="0" marR="0" lvl="0" indent="0" algn="ctr" defTabSz="914400" rtl="0" eaLnBrk="0" fontAlgn="base" latinLnBrk="0" hangingPunct="0">
              <a:lnSpc>
                <a:spcPct val="110000"/>
              </a:lnSpc>
              <a:spcBef>
                <a:spcPct val="0"/>
              </a:spcBef>
              <a:spcAft>
                <a:spcPct val="0"/>
              </a:spcAft>
              <a:buClrTx/>
              <a:buSzTx/>
              <a:buFontTx/>
              <a:buNone/>
              <a:tabLst/>
              <a:defRPr/>
            </a:pPr>
            <a:endPar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Can we order them simply?</a:t>
            </a:r>
          </a:p>
          <a:p>
            <a:pPr marL="0" marR="0" lvl="0" indent="0" algn="ctr" defTabSz="914400" rtl="0" eaLnBrk="0" fontAlgn="base" latinLnBrk="0" hangingPunct="0">
              <a:lnSpc>
                <a:spcPct val="110000"/>
              </a:lnSpc>
              <a:spcBef>
                <a:spcPct val="0"/>
              </a:spcBef>
              <a:spcAft>
                <a:spcPct val="0"/>
              </a:spcAft>
              <a:buClrTx/>
              <a:buSzTx/>
              <a:buFontTx/>
              <a:buNone/>
              <a:tabLst/>
              <a:defRPr/>
            </a:pPr>
            <a:endPar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Can we quickly point</a:t>
            </a: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out the most similar objects to the given one, e.g. to the object “93”?</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What will we have to do to find similarities, differences, minima, maxima, groups, clusters, …?</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How much time it takes when we have </a:t>
            </a:r>
            <a:b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huge amount of data stored in such tables?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cxnSp>
        <p:nvCxnSpPr>
          <p:cNvPr id="4" name="Straight Arrow Connector 3">
            <a:extLst>
              <a:ext uri="{FF2B5EF4-FFF2-40B4-BE49-F238E27FC236}">
                <a16:creationId xmlns:a16="http://schemas.microsoft.com/office/drawing/2014/main" id="{535600D6-375C-45B9-83E5-FD58E02271A1}"/>
              </a:ext>
            </a:extLst>
          </p:cNvPr>
          <p:cNvCxnSpPr/>
          <p:nvPr/>
        </p:nvCxnSpPr>
        <p:spPr>
          <a:xfrm>
            <a:off x="4860032" y="4581128"/>
            <a:ext cx="1080120" cy="288032"/>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CAF9ED1-6057-47F2-8175-B0011C8C1EED}"/>
              </a:ext>
            </a:extLst>
          </p:cNvPr>
          <p:cNvCxnSpPr>
            <a:cxnSpLocks/>
          </p:cNvCxnSpPr>
          <p:nvPr/>
        </p:nvCxnSpPr>
        <p:spPr>
          <a:xfrm>
            <a:off x="6012160" y="3429000"/>
            <a:ext cx="0" cy="14401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F9C125-A89E-4EF6-BEF1-1DFC81BB5105}"/>
              </a:ext>
            </a:extLst>
          </p:cNvPr>
          <p:cNvSpPr txBox="1"/>
          <p:nvPr/>
        </p:nvSpPr>
        <p:spPr>
          <a:xfrm>
            <a:off x="5724128" y="3807378"/>
            <a:ext cx="385042" cy="523220"/>
          </a:xfrm>
          <a:prstGeom prst="rect">
            <a:avLst/>
          </a:prstGeom>
          <a:noFill/>
        </p:spPr>
        <p:txBody>
          <a:bodyPr wrap="none" rtlCol="0">
            <a:spAutoFit/>
          </a:bodyPr>
          <a:lstStyle/>
          <a:p>
            <a:r>
              <a:rPr lang="en-GB" dirty="0">
                <a:solidFill>
                  <a:srgbClr val="FF0000"/>
                </a:solidFill>
              </a:rPr>
              <a:t>?</a:t>
            </a:r>
            <a:endParaRPr lang="pl-PL" dirty="0">
              <a:solidFill>
                <a:srgbClr val="FF0000"/>
              </a:solidFill>
            </a:endParaRPr>
          </a:p>
        </p:txBody>
      </p:sp>
    </p:spTree>
    <p:extLst>
      <p:ext uri="{BB962C8B-B14F-4D97-AF65-F5344CB8AC3E}">
        <p14:creationId xmlns:p14="http://schemas.microsoft.com/office/powerpoint/2010/main" val="21011994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anim calcmode="lin" valueType="num">
                                      <p:cBhvr>
                                        <p:cTn id="8" dur="2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2000"/>
                                        <p:tgtEl>
                                          <p:spTgt spid="14">
                                            <p:txEl>
                                              <p:pRg st="2" end="2"/>
                                            </p:txEl>
                                          </p:spTgt>
                                        </p:tgtEl>
                                      </p:cBhvr>
                                    </p:animEffect>
                                    <p:anim calcmode="lin" valueType="num">
                                      <p:cBhvr>
                                        <p:cTn id="15" dur="2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2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100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2000"/>
                                        <p:tgtEl>
                                          <p:spTgt spid="14">
                                            <p:txEl>
                                              <p:pRg st="4" end="4"/>
                                            </p:txEl>
                                          </p:spTgt>
                                        </p:tgtEl>
                                      </p:cBhvr>
                                    </p:animEffect>
                                    <p:anim calcmode="lin" valueType="num">
                                      <p:cBhvr>
                                        <p:cTn id="22" dur="2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000"/>
                                  </p:stCondLst>
                                  <p:childTnLst>
                                    <p:set>
                                      <p:cBhvr>
                                        <p:cTn id="27" dur="1" fill="hold">
                                          <p:stCondLst>
                                            <p:cond delay="0"/>
                                          </p:stCondLst>
                                        </p:cTn>
                                        <p:tgtEl>
                                          <p:spTgt spid="14">
                                            <p:txEl>
                                              <p:pRg st="6" end="6"/>
                                            </p:txEl>
                                          </p:spTgt>
                                        </p:tgtEl>
                                        <p:attrNameLst>
                                          <p:attrName>style.visibility</p:attrName>
                                        </p:attrNameLst>
                                      </p:cBhvr>
                                      <p:to>
                                        <p:strVal val="visible"/>
                                      </p:to>
                                    </p:set>
                                    <p:animEffect transition="in" filter="fade">
                                      <p:cBhvr>
                                        <p:cTn id="28" dur="2000"/>
                                        <p:tgtEl>
                                          <p:spTgt spid="14">
                                            <p:txEl>
                                              <p:pRg st="6" end="6"/>
                                            </p:txEl>
                                          </p:spTgt>
                                        </p:tgtEl>
                                      </p:cBhvr>
                                    </p:animEffect>
                                    <p:anim calcmode="lin" valueType="num">
                                      <p:cBhvr>
                                        <p:cTn id="29" dur="2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0" dur="2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100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2000"/>
                                        <p:tgtEl>
                                          <p:spTgt spid="14">
                                            <p:txEl>
                                              <p:pRg st="8" end="8"/>
                                            </p:txEl>
                                          </p:spTgt>
                                        </p:tgtEl>
                                      </p:cBhvr>
                                    </p:animEffect>
                                    <p:anim calcmode="lin" valueType="num">
                                      <p:cBhvr>
                                        <p:cTn id="36" dur="2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37" dur="2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1000"/>
                                  </p:stCondLst>
                                  <p:childTnLst>
                                    <p:set>
                                      <p:cBhvr>
                                        <p:cTn id="41" dur="1" fill="hold">
                                          <p:stCondLst>
                                            <p:cond delay="0"/>
                                          </p:stCondLst>
                                        </p:cTn>
                                        <p:tgtEl>
                                          <p:spTgt spid="14">
                                            <p:txEl>
                                              <p:pRg st="10" end="10"/>
                                            </p:txEl>
                                          </p:spTgt>
                                        </p:tgtEl>
                                        <p:attrNameLst>
                                          <p:attrName>style.visibility</p:attrName>
                                        </p:attrNameLst>
                                      </p:cBhvr>
                                      <p:to>
                                        <p:strVal val="visible"/>
                                      </p:to>
                                    </p:set>
                                    <p:animEffect transition="in" filter="fade">
                                      <p:cBhvr>
                                        <p:cTn id="42" dur="2000"/>
                                        <p:tgtEl>
                                          <p:spTgt spid="14">
                                            <p:txEl>
                                              <p:pRg st="10" end="10"/>
                                            </p:txEl>
                                          </p:spTgt>
                                        </p:tgtEl>
                                      </p:cBhvr>
                                    </p:animEffect>
                                    <p:anim calcmode="lin" valueType="num">
                                      <p:cBhvr>
                                        <p:cTn id="43" dur="2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44" dur="2000" fill="hold"/>
                                        <p:tgtEl>
                                          <p:spTgt spid="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1000"/>
                                  </p:stCondLst>
                                  <p:childTnLst>
                                    <p:set>
                                      <p:cBhvr>
                                        <p:cTn id="48" dur="1" fill="hold">
                                          <p:stCondLst>
                                            <p:cond delay="0"/>
                                          </p:stCondLst>
                                        </p:cTn>
                                        <p:tgtEl>
                                          <p:spTgt spid="14">
                                            <p:txEl>
                                              <p:pRg st="12" end="12"/>
                                            </p:txEl>
                                          </p:spTgt>
                                        </p:tgtEl>
                                        <p:attrNameLst>
                                          <p:attrName>style.visibility</p:attrName>
                                        </p:attrNameLst>
                                      </p:cBhvr>
                                      <p:to>
                                        <p:strVal val="visible"/>
                                      </p:to>
                                    </p:set>
                                    <p:animEffect transition="in" filter="fade">
                                      <p:cBhvr>
                                        <p:cTn id="49" dur="2000"/>
                                        <p:tgtEl>
                                          <p:spTgt spid="14">
                                            <p:txEl>
                                              <p:pRg st="12" end="12"/>
                                            </p:txEl>
                                          </p:spTgt>
                                        </p:tgtEl>
                                      </p:cBhvr>
                                    </p:animEffect>
                                    <p:anim calcmode="lin" valueType="num">
                                      <p:cBhvr>
                                        <p:cTn id="50" dur="2000" fill="hold"/>
                                        <p:tgtEl>
                                          <p:spTgt spid="14">
                                            <p:txEl>
                                              <p:pRg st="12" end="12"/>
                                            </p:txEl>
                                          </p:spTgt>
                                        </p:tgtEl>
                                        <p:attrNameLst>
                                          <p:attrName>ppt_x</p:attrName>
                                        </p:attrNameLst>
                                      </p:cBhvr>
                                      <p:tavLst>
                                        <p:tav tm="0">
                                          <p:val>
                                            <p:strVal val="#ppt_x"/>
                                          </p:val>
                                        </p:tav>
                                        <p:tav tm="100000">
                                          <p:val>
                                            <p:strVal val="#ppt_x"/>
                                          </p:val>
                                        </p:tav>
                                      </p:tavLst>
                                    </p:anim>
                                    <p:anim calcmode="lin" valueType="num">
                                      <p:cBhvr>
                                        <p:cTn id="51" dur="2000" fill="hold"/>
                                        <p:tgtEl>
                                          <p:spTgt spid="1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611560" y="627753"/>
            <a:ext cx="8106031" cy="1016625"/>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Associative graph structures</a:t>
            </a:r>
            <a:r>
              <a:rPr kumimoji="0" lang="en-US" sz="20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cannot only relate objects horizontally and vertically,</a:t>
            </a:r>
            <a:b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b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but they can also represent any kind of </a:t>
            </a: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association between objects </a:t>
            </a:r>
            <a:b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what simplifies and accelerates all search processes</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2" name="Picture 1">
            <a:extLst>
              <a:ext uri="{FF2B5EF4-FFF2-40B4-BE49-F238E27FC236}">
                <a16:creationId xmlns:a16="http://schemas.microsoft.com/office/drawing/2014/main" id="{F3E0E668-5848-49F4-A3A3-954572F6B94C}"/>
              </a:ext>
            </a:extLst>
          </p:cNvPr>
          <p:cNvPicPr>
            <a:picLocks noChangeAspect="1"/>
          </p:cNvPicPr>
          <p:nvPr/>
        </p:nvPicPr>
        <p:blipFill>
          <a:blip r:embed="rId5"/>
          <a:stretch>
            <a:fillRect/>
          </a:stretch>
        </p:blipFill>
        <p:spPr>
          <a:xfrm>
            <a:off x="0" y="1706781"/>
            <a:ext cx="9144000" cy="4657793"/>
          </a:xfrm>
          <a:prstGeom prst="rect">
            <a:avLst/>
          </a:prstGeom>
        </p:spPr>
      </p:pic>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 is the difference and where are advantages</a:t>
            </a:r>
            <a:r>
              <a:rPr kumimoji="0" lang="en-GB" sz="1800" b="0" i="0" u="none" strike="noStrike" kern="1200" cap="none" spc="0" normalizeH="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in associative graph data representation?</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3" name="Arrow: Curved Up 2">
            <a:extLst>
              <a:ext uri="{FF2B5EF4-FFF2-40B4-BE49-F238E27FC236}">
                <a16:creationId xmlns:a16="http://schemas.microsoft.com/office/drawing/2014/main" id="{3F7AB9E0-E3B2-4C77-A7DA-49C0F67BA781}"/>
              </a:ext>
            </a:extLst>
          </p:cNvPr>
          <p:cNvSpPr/>
          <p:nvPr/>
        </p:nvSpPr>
        <p:spPr>
          <a:xfrm flipH="1">
            <a:off x="3635895" y="4221088"/>
            <a:ext cx="2417399" cy="288032"/>
          </a:xfrm>
          <a:prstGeom prst="curvedUp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030032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678071"/>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All data are sorted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simultaneously for all attributes!</a:t>
            </a:r>
          </a:p>
          <a:p>
            <a:pPr marL="0" marR="0" lvl="0" indent="0" algn="ctr" defTabSz="914400" rtl="0" eaLnBrk="0" fontAlgn="base" latinLnBrk="0" hangingPunct="0">
              <a:lnSpc>
                <a:spcPct val="110000"/>
              </a:lnSpc>
              <a:spcBef>
                <a:spcPct val="0"/>
              </a:spcBef>
              <a:spcAft>
                <a:spcPct val="0"/>
              </a:spcAft>
              <a:buClrTx/>
              <a:buSzTx/>
              <a:buFontTx/>
              <a:buNone/>
              <a:tabLst/>
              <a:defRPr/>
            </a:pP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So we don’t need to sort data any more before searching through them.</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2" name="Picture 1">
            <a:extLst>
              <a:ext uri="{FF2B5EF4-FFF2-40B4-BE49-F238E27FC236}">
                <a16:creationId xmlns:a16="http://schemas.microsoft.com/office/drawing/2014/main" id="{F3E0E668-5848-49F4-A3A3-954572F6B94C}"/>
              </a:ext>
            </a:extLst>
          </p:cNvPr>
          <p:cNvPicPr>
            <a:picLocks noChangeAspect="1"/>
          </p:cNvPicPr>
          <p:nvPr/>
        </p:nvPicPr>
        <p:blipFill>
          <a:blip r:embed="rId5"/>
          <a:stretch>
            <a:fillRect/>
          </a:stretch>
        </p:blipFill>
        <p:spPr>
          <a:xfrm>
            <a:off x="0" y="1706781"/>
            <a:ext cx="9144000" cy="4657793"/>
          </a:xfrm>
          <a:prstGeom prst="rect">
            <a:avLst/>
          </a:prstGeom>
        </p:spPr>
      </p:pic>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cxnSp>
        <p:nvCxnSpPr>
          <p:cNvPr id="4" name="Straight Arrow Connector 3">
            <a:extLst>
              <a:ext uri="{FF2B5EF4-FFF2-40B4-BE49-F238E27FC236}">
                <a16:creationId xmlns:a16="http://schemas.microsoft.com/office/drawing/2014/main" id="{1C21FE0E-3BD8-4D0A-964C-19B62879EF08}"/>
              </a:ext>
            </a:extLst>
          </p:cNvPr>
          <p:cNvCxnSpPr>
            <a:cxnSpLocks/>
          </p:cNvCxnSpPr>
          <p:nvPr/>
        </p:nvCxnSpPr>
        <p:spPr>
          <a:xfrm>
            <a:off x="539552" y="2350036"/>
            <a:ext cx="3456384"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D6D7DA-862E-4F97-95F6-CDF9A6385159}"/>
              </a:ext>
            </a:extLst>
          </p:cNvPr>
          <p:cNvCxnSpPr>
            <a:cxnSpLocks/>
          </p:cNvCxnSpPr>
          <p:nvPr/>
        </p:nvCxnSpPr>
        <p:spPr>
          <a:xfrm>
            <a:off x="6084168" y="2348880"/>
            <a:ext cx="288032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F243DAD-1681-4ECB-912E-864DBD1F2781}"/>
              </a:ext>
            </a:extLst>
          </p:cNvPr>
          <p:cNvCxnSpPr>
            <a:cxnSpLocks/>
          </p:cNvCxnSpPr>
          <p:nvPr/>
        </p:nvCxnSpPr>
        <p:spPr>
          <a:xfrm>
            <a:off x="755577" y="5733256"/>
            <a:ext cx="374441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17B925-3B65-448C-BCE5-DE9C34EA7234}"/>
              </a:ext>
            </a:extLst>
          </p:cNvPr>
          <p:cNvCxnSpPr>
            <a:cxnSpLocks/>
          </p:cNvCxnSpPr>
          <p:nvPr/>
        </p:nvCxnSpPr>
        <p:spPr>
          <a:xfrm>
            <a:off x="4860032" y="5743727"/>
            <a:ext cx="374441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154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6" y="627753"/>
            <a:ext cx="7920879" cy="982770"/>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All duplicates of the data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of all attributes separately </a:t>
            </a: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are</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 </a:t>
            </a: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aggregated and counted</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0" fontAlgn="base" latinLnBrk="0" hangingPunct="0">
              <a:lnSpc>
                <a:spcPct val="110000"/>
              </a:lnSpc>
              <a:spcBef>
                <a:spcPct val="0"/>
              </a:spcBef>
              <a:spcAft>
                <a:spcPct val="0"/>
              </a:spcAft>
              <a:buClrTx/>
              <a:buSzTx/>
              <a:buFontTx/>
              <a:buNone/>
              <a:tabLst/>
              <a:defRPr/>
            </a:pPr>
            <a:r>
              <a:rPr lang="en-GB" sz="1800" dirty="0">
                <a:solidFill>
                  <a:prstClr val="white">
                    <a:lumMod val="85000"/>
                  </a:prst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So we don’t need to search for duplicates, number of unique values or count up how many different values and how many duplicates of each value we have.</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pic>
        <p:nvPicPr>
          <p:cNvPr id="2" name="Picture 1">
            <a:extLst>
              <a:ext uri="{FF2B5EF4-FFF2-40B4-BE49-F238E27FC236}">
                <a16:creationId xmlns:a16="http://schemas.microsoft.com/office/drawing/2014/main" id="{F3E0E668-5848-49F4-A3A3-954572F6B94C}"/>
              </a:ext>
            </a:extLst>
          </p:cNvPr>
          <p:cNvPicPr>
            <a:picLocks noChangeAspect="1"/>
          </p:cNvPicPr>
          <p:nvPr/>
        </p:nvPicPr>
        <p:blipFill>
          <a:blip r:embed="rId5"/>
          <a:stretch>
            <a:fillRect/>
          </a:stretch>
        </p:blipFill>
        <p:spPr>
          <a:xfrm>
            <a:off x="0" y="1706781"/>
            <a:ext cx="9144000" cy="4657793"/>
          </a:xfrm>
          <a:prstGeom prst="rect">
            <a:avLst/>
          </a:prstGeom>
        </p:spPr>
      </p:pic>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pic>
        <p:nvPicPr>
          <p:cNvPr id="3" name="Picture 2">
            <a:extLst>
              <a:ext uri="{FF2B5EF4-FFF2-40B4-BE49-F238E27FC236}">
                <a16:creationId xmlns:a16="http://schemas.microsoft.com/office/drawing/2014/main" id="{A41DA399-C674-4F70-9D17-71CDA0BCD2D6}"/>
              </a:ext>
            </a:extLst>
          </p:cNvPr>
          <p:cNvPicPr>
            <a:picLocks noChangeAspect="1"/>
          </p:cNvPicPr>
          <p:nvPr/>
        </p:nvPicPr>
        <p:blipFill>
          <a:blip r:embed="rId6"/>
          <a:stretch>
            <a:fillRect/>
          </a:stretch>
        </p:blipFill>
        <p:spPr>
          <a:xfrm>
            <a:off x="950662" y="3284984"/>
            <a:ext cx="2901258" cy="1368152"/>
          </a:xfrm>
          <a:prstGeom prst="rect">
            <a:avLst/>
          </a:prstGeom>
        </p:spPr>
      </p:pic>
      <p:pic>
        <p:nvPicPr>
          <p:cNvPr id="14" name="Obraz 9">
            <a:extLst>
              <a:ext uri="{FF2B5EF4-FFF2-40B4-BE49-F238E27FC236}">
                <a16:creationId xmlns:a16="http://schemas.microsoft.com/office/drawing/2014/main" id="{C0AF37AF-ED7A-4F8F-9920-4413DFA1F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98449">
            <a:off x="1280672" y="1745782"/>
            <a:ext cx="1635473" cy="1399591"/>
          </a:xfrm>
          <a:prstGeom prst="rect">
            <a:avLst/>
          </a:prstGeom>
        </p:spPr>
      </p:pic>
      <p:sp>
        <p:nvSpPr>
          <p:cNvPr id="5" name="Oval 4">
            <a:extLst>
              <a:ext uri="{FF2B5EF4-FFF2-40B4-BE49-F238E27FC236}">
                <a16:creationId xmlns:a16="http://schemas.microsoft.com/office/drawing/2014/main" id="{A68F7E3A-31B0-481C-8B67-A12BE4BCC233}"/>
              </a:ext>
            </a:extLst>
          </p:cNvPr>
          <p:cNvSpPr/>
          <p:nvPr/>
        </p:nvSpPr>
        <p:spPr>
          <a:xfrm>
            <a:off x="1331640" y="3789039"/>
            <a:ext cx="216024" cy="2466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21ED009-5811-4FBA-B945-AA2FB1CAA567}"/>
              </a:ext>
            </a:extLst>
          </p:cNvPr>
          <p:cNvSpPr/>
          <p:nvPr/>
        </p:nvSpPr>
        <p:spPr>
          <a:xfrm>
            <a:off x="2282302" y="3789038"/>
            <a:ext cx="216024" cy="2466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A25949D-C5AE-4D01-9BD5-7B4F2492034C}"/>
              </a:ext>
            </a:extLst>
          </p:cNvPr>
          <p:cNvSpPr/>
          <p:nvPr/>
        </p:nvSpPr>
        <p:spPr>
          <a:xfrm>
            <a:off x="3275856" y="3766865"/>
            <a:ext cx="216024" cy="2466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B04A0CC-C65F-41AE-9BC4-3BAA84102AE6}"/>
              </a:ext>
            </a:extLst>
          </p:cNvPr>
          <p:cNvPicPr>
            <a:picLocks noChangeAspect="1"/>
          </p:cNvPicPr>
          <p:nvPr/>
        </p:nvPicPr>
        <p:blipFill>
          <a:blip r:embed="rId8"/>
          <a:stretch>
            <a:fillRect/>
          </a:stretch>
        </p:blipFill>
        <p:spPr>
          <a:xfrm>
            <a:off x="4139952" y="1707630"/>
            <a:ext cx="2340706" cy="4656944"/>
          </a:xfrm>
          <a:prstGeom prst="rect">
            <a:avLst/>
          </a:prstGeom>
        </p:spPr>
      </p:pic>
      <p:cxnSp>
        <p:nvCxnSpPr>
          <p:cNvPr id="8" name="Straight Arrow Connector 7">
            <a:extLst>
              <a:ext uri="{FF2B5EF4-FFF2-40B4-BE49-F238E27FC236}">
                <a16:creationId xmlns:a16="http://schemas.microsoft.com/office/drawing/2014/main" id="{D1D28969-1418-48C3-988E-B0DA07EC1A30}"/>
              </a:ext>
            </a:extLst>
          </p:cNvPr>
          <p:cNvCxnSpPr>
            <a:cxnSpLocks/>
          </p:cNvCxnSpPr>
          <p:nvPr/>
        </p:nvCxnSpPr>
        <p:spPr>
          <a:xfrm flipV="1">
            <a:off x="3707904" y="3501008"/>
            <a:ext cx="576064" cy="36004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86389E-E9A1-4D8B-85F6-4C8252BEA517}"/>
              </a:ext>
            </a:extLst>
          </p:cNvPr>
          <p:cNvCxnSpPr>
            <a:cxnSpLocks/>
          </p:cNvCxnSpPr>
          <p:nvPr/>
        </p:nvCxnSpPr>
        <p:spPr>
          <a:xfrm>
            <a:off x="3707904" y="3933056"/>
            <a:ext cx="576064" cy="7920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110CB4-CEED-49A5-A90B-77F661925DF1}"/>
              </a:ext>
            </a:extLst>
          </p:cNvPr>
          <p:cNvCxnSpPr>
            <a:cxnSpLocks/>
          </p:cNvCxnSpPr>
          <p:nvPr/>
        </p:nvCxnSpPr>
        <p:spPr>
          <a:xfrm>
            <a:off x="3707904" y="4035675"/>
            <a:ext cx="576064" cy="111469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FD76186-3DD6-4BB9-BD94-C467ED399BCF}"/>
              </a:ext>
            </a:extLst>
          </p:cNvPr>
          <p:cNvCxnSpPr>
            <a:cxnSpLocks/>
          </p:cNvCxnSpPr>
          <p:nvPr/>
        </p:nvCxnSpPr>
        <p:spPr>
          <a:xfrm>
            <a:off x="3707904" y="4149080"/>
            <a:ext cx="576064" cy="12241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546B07-7058-410B-A6EE-923EC9BD2A4A}"/>
              </a:ext>
            </a:extLst>
          </p:cNvPr>
          <p:cNvCxnSpPr>
            <a:cxnSpLocks/>
          </p:cNvCxnSpPr>
          <p:nvPr/>
        </p:nvCxnSpPr>
        <p:spPr>
          <a:xfrm>
            <a:off x="3707904" y="4293096"/>
            <a:ext cx="576064" cy="18722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091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982770"/>
          </a:xfrm>
          <a:prstGeom prst="rect">
            <a:avLst/>
          </a:prstGeom>
          <a:noFill/>
        </p:spPr>
        <p:txBody>
          <a:bodyPr wrap="square" rtlCol="0">
            <a:spAutoFit/>
          </a:bodyPr>
          <a:lstStyle/>
          <a:p>
            <a:pPr lvl="0" algn="ctr">
              <a:lnSpc>
                <a:spcPct val="110000"/>
              </a:lnSpc>
            </a:pP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Defining or defined objects can be quickly found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thanks to direct connections between defining and defined objects, as well as other interrelated objects connected by the indirect connections.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pic>
        <p:nvPicPr>
          <p:cNvPr id="4" name="Picture 3">
            <a:extLst>
              <a:ext uri="{FF2B5EF4-FFF2-40B4-BE49-F238E27FC236}">
                <a16:creationId xmlns:a16="http://schemas.microsoft.com/office/drawing/2014/main" id="{248CDDC9-54DE-4D90-85A8-C5F263E38319}"/>
              </a:ext>
            </a:extLst>
          </p:cNvPr>
          <p:cNvPicPr>
            <a:picLocks noChangeAspect="1"/>
          </p:cNvPicPr>
          <p:nvPr/>
        </p:nvPicPr>
        <p:blipFill>
          <a:blip r:embed="rId5"/>
          <a:stretch>
            <a:fillRect/>
          </a:stretch>
        </p:blipFill>
        <p:spPr>
          <a:xfrm>
            <a:off x="0" y="1740496"/>
            <a:ext cx="9144000" cy="4640832"/>
          </a:xfrm>
          <a:prstGeom prst="rect">
            <a:avLst/>
          </a:prstGeom>
        </p:spPr>
      </p:pic>
    </p:spTree>
    <p:extLst>
      <p:ext uri="{BB962C8B-B14F-4D97-AF65-F5344CB8AC3E}">
        <p14:creationId xmlns:p14="http://schemas.microsoft.com/office/powerpoint/2010/main" val="9929635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982770"/>
          </a:xfrm>
          <a:prstGeom prst="rect">
            <a:avLst/>
          </a:prstGeom>
          <a:noFill/>
        </p:spPr>
        <p:txBody>
          <a:bodyPr wrap="square" rtlCol="0">
            <a:spAutoFit/>
          </a:bodyPr>
          <a:lstStyle/>
          <a:p>
            <a:pPr lvl="0" algn="ctr">
              <a:lnSpc>
                <a:spcPct val="110000"/>
              </a:lnSpc>
            </a:pP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Other objects defined by the same values or objects can also be quickly found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thanks to the aggregated representation of the same values and objects </a:t>
            </a:r>
            <a:b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b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in these associative graph structures.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pic>
        <p:nvPicPr>
          <p:cNvPr id="3" name="Picture 2">
            <a:extLst>
              <a:ext uri="{FF2B5EF4-FFF2-40B4-BE49-F238E27FC236}">
                <a16:creationId xmlns:a16="http://schemas.microsoft.com/office/drawing/2014/main" id="{B1FA2566-9A0C-41E2-AF3B-EBFBCCEC45ED}"/>
              </a:ext>
            </a:extLst>
          </p:cNvPr>
          <p:cNvPicPr>
            <a:picLocks noChangeAspect="1"/>
          </p:cNvPicPr>
          <p:nvPr/>
        </p:nvPicPr>
        <p:blipFill>
          <a:blip r:embed="rId5"/>
          <a:stretch>
            <a:fillRect/>
          </a:stretch>
        </p:blipFill>
        <p:spPr>
          <a:xfrm>
            <a:off x="0" y="1737436"/>
            <a:ext cx="9144000" cy="4643892"/>
          </a:xfrm>
          <a:prstGeom prst="rect">
            <a:avLst/>
          </a:prstGeom>
        </p:spPr>
      </p:pic>
      <p:sp>
        <p:nvSpPr>
          <p:cNvPr id="4" name="Arrow: Curved Down 3">
            <a:extLst>
              <a:ext uri="{FF2B5EF4-FFF2-40B4-BE49-F238E27FC236}">
                <a16:creationId xmlns:a16="http://schemas.microsoft.com/office/drawing/2014/main" id="{AB1C2CBD-424C-4577-A09E-9948F1C13FF2}"/>
              </a:ext>
            </a:extLst>
          </p:cNvPr>
          <p:cNvSpPr/>
          <p:nvPr/>
        </p:nvSpPr>
        <p:spPr>
          <a:xfrm>
            <a:off x="6084168" y="3121010"/>
            <a:ext cx="1080120" cy="668030"/>
          </a:xfrm>
          <a:prstGeom prst="curvedDownArrow">
            <a:avLst>
              <a:gd name="adj1" fmla="val 6554"/>
              <a:gd name="adj2" fmla="val 30904"/>
              <a:gd name="adj3" fmla="val 1882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0" name="Arrow: Curved Down 9">
            <a:extLst>
              <a:ext uri="{FF2B5EF4-FFF2-40B4-BE49-F238E27FC236}">
                <a16:creationId xmlns:a16="http://schemas.microsoft.com/office/drawing/2014/main" id="{30A0E90F-9884-439F-961A-DC84EE87AAE1}"/>
              </a:ext>
            </a:extLst>
          </p:cNvPr>
          <p:cNvSpPr/>
          <p:nvPr/>
        </p:nvSpPr>
        <p:spPr>
          <a:xfrm flipH="1">
            <a:off x="4644008" y="3121010"/>
            <a:ext cx="1376536" cy="668030"/>
          </a:xfrm>
          <a:prstGeom prst="curvedDownArrow">
            <a:avLst>
              <a:gd name="adj1" fmla="val 6554"/>
              <a:gd name="adj2" fmla="val 30904"/>
              <a:gd name="adj3" fmla="val 1882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1" name="Arrow: Curved Down 10">
            <a:extLst>
              <a:ext uri="{FF2B5EF4-FFF2-40B4-BE49-F238E27FC236}">
                <a16:creationId xmlns:a16="http://schemas.microsoft.com/office/drawing/2014/main" id="{CB2BF003-C4F2-4D75-8F10-A330C14E363E}"/>
              </a:ext>
            </a:extLst>
          </p:cNvPr>
          <p:cNvSpPr/>
          <p:nvPr/>
        </p:nvSpPr>
        <p:spPr>
          <a:xfrm flipV="1">
            <a:off x="6084168" y="4321976"/>
            <a:ext cx="1080120" cy="619192"/>
          </a:xfrm>
          <a:prstGeom prst="curvedDownArrow">
            <a:avLst>
              <a:gd name="adj1" fmla="val 6554"/>
              <a:gd name="adj2" fmla="val 30904"/>
              <a:gd name="adj3" fmla="val 1882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2" name="Arrow: Curved Down 11">
            <a:extLst>
              <a:ext uri="{FF2B5EF4-FFF2-40B4-BE49-F238E27FC236}">
                <a16:creationId xmlns:a16="http://schemas.microsoft.com/office/drawing/2014/main" id="{A1881F1C-3CDA-4F35-B5C3-758DF5F3FED5}"/>
              </a:ext>
            </a:extLst>
          </p:cNvPr>
          <p:cNvSpPr/>
          <p:nvPr/>
        </p:nvSpPr>
        <p:spPr>
          <a:xfrm flipH="1" flipV="1">
            <a:off x="4644008" y="4321976"/>
            <a:ext cx="1376536" cy="619192"/>
          </a:xfrm>
          <a:prstGeom prst="curvedDownArrow">
            <a:avLst>
              <a:gd name="adj1" fmla="val 6554"/>
              <a:gd name="adj2" fmla="val 30904"/>
              <a:gd name="adj3" fmla="val 1882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0600039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Tytuł 1"/>
          <p:cNvSpPr>
            <a:spLocks noGrp="1"/>
          </p:cNvSpPr>
          <p:nvPr>
            <p:ph type="title"/>
          </p:nvPr>
        </p:nvSpPr>
        <p:spPr>
          <a:xfrm>
            <a:off x="1259632" y="44623"/>
            <a:ext cx="7416824" cy="520727"/>
          </a:xfrm>
        </p:spPr>
        <p:txBody>
          <a:bodyPr>
            <a:noAutofit/>
          </a:bodyPr>
          <a:lstStyle/>
          <a:p>
            <a:pPr algn="ctr"/>
            <a:r>
              <a:rPr lang="en-US" sz="2800" b="1" dirty="0">
                <a:solidFill>
                  <a:srgbClr val="E7DFD8"/>
                </a:solidFill>
                <a:effectLst>
                  <a:outerShdw blurRad="38100" dist="38100" dir="2700000" algn="tl">
                    <a:srgbClr val="000000">
                      <a:alpha val="43137"/>
                    </a:srgbClr>
                  </a:outerShdw>
                </a:effectLst>
                <a:latin typeface="Cambria" panose="02040503050406030204" pitchFamily="18" charset="0"/>
              </a:rPr>
              <a:t>Benefits of Associative Graph Structures</a:t>
            </a:r>
          </a:p>
        </p:txBody>
      </p:sp>
      <p:pic>
        <p:nvPicPr>
          <p:cNvPr id="9" name="Obraz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591" y="44624"/>
            <a:ext cx="393720" cy="520727"/>
          </a:xfrm>
          <a:prstGeom prst="rect">
            <a:avLst/>
          </a:prstGeom>
        </p:spPr>
      </p:pic>
      <p:sp>
        <p:nvSpPr>
          <p:cNvPr id="19" name="pole tekstowe 18"/>
          <p:cNvSpPr txBox="1"/>
          <p:nvPr/>
        </p:nvSpPr>
        <p:spPr>
          <a:xfrm>
            <a:off x="755577" y="627753"/>
            <a:ext cx="7848872" cy="982770"/>
          </a:xfrm>
          <a:prstGeom prst="rect">
            <a:avLst/>
          </a:prstGeom>
          <a:noFill/>
        </p:spPr>
        <p:txBody>
          <a:bodyPr wrap="square" rtlCol="0">
            <a:spAutoFit/>
          </a:bodyPr>
          <a:lstStyle/>
          <a:p>
            <a:pPr lvl="0" algn="ctr">
              <a:lnSpc>
                <a:spcPct val="110000"/>
              </a:lnSpc>
            </a:pPr>
            <a:r>
              <a:rPr lang="en-GB" sz="1800" b="1" dirty="0">
                <a:solidFill>
                  <a:srgbClr val="FFFFCC"/>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Other similar objects defined by the similar values can be also quickly found </a:t>
            </a: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thanks to the storing all attribute data in sorted order and </a:t>
            </a:r>
            <a:b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br>
            <a:r>
              <a:rPr kumimoji="0" lang="en-GB"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the connections to the nearest (neighbour) values in these orders.</a:t>
            </a:r>
            <a:endPar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endParaRPr>
          </a:p>
        </p:txBody>
      </p:sp>
      <p:sp>
        <p:nvSpPr>
          <p:cNvPr id="6" name="pole tekstowe 18">
            <a:extLst>
              <a:ext uri="{FF2B5EF4-FFF2-40B4-BE49-F238E27FC236}">
                <a16:creationId xmlns:a16="http://schemas.microsoft.com/office/drawing/2014/main" id="{A26DACE0-AA8F-4EBA-9B2D-DA096C84EF77}"/>
              </a:ext>
            </a:extLst>
          </p:cNvPr>
          <p:cNvSpPr txBox="1"/>
          <p:nvPr/>
        </p:nvSpPr>
        <p:spPr>
          <a:xfrm>
            <a:off x="35497" y="6437020"/>
            <a:ext cx="9075814" cy="373372"/>
          </a:xfrm>
          <a:prstGeom prst="rect">
            <a:avLst/>
          </a:prstGeom>
          <a:noFill/>
        </p:spPr>
        <p:txBody>
          <a:bodyPr wrap="square" rtlCol="0">
            <a:spAutoFit/>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a:t>What’s more?</a:t>
            </a:r>
          </a:p>
        </p:txBody>
      </p:sp>
      <p:pic>
        <p:nvPicPr>
          <p:cNvPr id="4" name="Picture 3">
            <a:extLst>
              <a:ext uri="{FF2B5EF4-FFF2-40B4-BE49-F238E27FC236}">
                <a16:creationId xmlns:a16="http://schemas.microsoft.com/office/drawing/2014/main" id="{74C59FC5-5436-4AFD-B287-F495CE11246F}"/>
              </a:ext>
            </a:extLst>
          </p:cNvPr>
          <p:cNvPicPr>
            <a:picLocks noChangeAspect="1"/>
          </p:cNvPicPr>
          <p:nvPr/>
        </p:nvPicPr>
        <p:blipFill>
          <a:blip r:embed="rId5"/>
          <a:stretch>
            <a:fillRect/>
          </a:stretch>
        </p:blipFill>
        <p:spPr>
          <a:xfrm>
            <a:off x="0" y="1737516"/>
            <a:ext cx="9144000" cy="4643812"/>
          </a:xfrm>
          <a:prstGeom prst="rect">
            <a:avLst/>
          </a:prstGeom>
        </p:spPr>
      </p:pic>
      <p:sp>
        <p:nvSpPr>
          <p:cNvPr id="8" name="Arrow: Up 7">
            <a:extLst>
              <a:ext uri="{FF2B5EF4-FFF2-40B4-BE49-F238E27FC236}">
                <a16:creationId xmlns:a16="http://schemas.microsoft.com/office/drawing/2014/main" id="{9FA8ABE4-23F8-4B9B-8084-C6D19EFCA2D6}"/>
              </a:ext>
            </a:extLst>
          </p:cNvPr>
          <p:cNvSpPr/>
          <p:nvPr/>
        </p:nvSpPr>
        <p:spPr>
          <a:xfrm>
            <a:off x="6372200" y="6128945"/>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Arrow: Up 9">
            <a:extLst>
              <a:ext uri="{FF2B5EF4-FFF2-40B4-BE49-F238E27FC236}">
                <a16:creationId xmlns:a16="http://schemas.microsoft.com/office/drawing/2014/main" id="{D2A42CCA-0017-4B6C-A14C-54FFCBC9C657}"/>
              </a:ext>
            </a:extLst>
          </p:cNvPr>
          <p:cNvSpPr/>
          <p:nvPr/>
        </p:nvSpPr>
        <p:spPr>
          <a:xfrm>
            <a:off x="7093966" y="6128945"/>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Arrow: Up 10">
            <a:extLst>
              <a:ext uri="{FF2B5EF4-FFF2-40B4-BE49-F238E27FC236}">
                <a16:creationId xmlns:a16="http://schemas.microsoft.com/office/drawing/2014/main" id="{91DB8319-7CA3-4718-B46E-34FE7A7B7CF0}"/>
              </a:ext>
            </a:extLst>
          </p:cNvPr>
          <p:cNvSpPr/>
          <p:nvPr/>
        </p:nvSpPr>
        <p:spPr>
          <a:xfrm>
            <a:off x="1979712" y="6138967"/>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Arrow: Up 11">
            <a:extLst>
              <a:ext uri="{FF2B5EF4-FFF2-40B4-BE49-F238E27FC236}">
                <a16:creationId xmlns:a16="http://schemas.microsoft.com/office/drawing/2014/main" id="{B14FB5C1-A5CE-4E24-BE61-EC38681A861D}"/>
              </a:ext>
            </a:extLst>
          </p:cNvPr>
          <p:cNvSpPr/>
          <p:nvPr/>
        </p:nvSpPr>
        <p:spPr>
          <a:xfrm>
            <a:off x="2557462" y="6148988"/>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Arrow: Up 12">
            <a:extLst>
              <a:ext uri="{FF2B5EF4-FFF2-40B4-BE49-F238E27FC236}">
                <a16:creationId xmlns:a16="http://schemas.microsoft.com/office/drawing/2014/main" id="{A64104B3-4CD2-4ED9-95A0-714C7935C47F}"/>
              </a:ext>
            </a:extLst>
          </p:cNvPr>
          <p:cNvSpPr/>
          <p:nvPr/>
        </p:nvSpPr>
        <p:spPr>
          <a:xfrm flipV="1">
            <a:off x="2339752" y="1727192"/>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Arrow: Up 14">
            <a:extLst>
              <a:ext uri="{FF2B5EF4-FFF2-40B4-BE49-F238E27FC236}">
                <a16:creationId xmlns:a16="http://schemas.microsoft.com/office/drawing/2014/main" id="{5E6D34B5-3D10-4D0B-94AC-807BB527D877}"/>
              </a:ext>
            </a:extLst>
          </p:cNvPr>
          <p:cNvSpPr/>
          <p:nvPr/>
        </p:nvSpPr>
        <p:spPr>
          <a:xfrm flipV="1">
            <a:off x="2915816" y="1727759"/>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Arrow: Up 15">
            <a:extLst>
              <a:ext uri="{FF2B5EF4-FFF2-40B4-BE49-F238E27FC236}">
                <a16:creationId xmlns:a16="http://schemas.microsoft.com/office/drawing/2014/main" id="{DDFDA28A-1009-4E8A-A022-A48496B84B17}"/>
              </a:ext>
            </a:extLst>
          </p:cNvPr>
          <p:cNvSpPr/>
          <p:nvPr/>
        </p:nvSpPr>
        <p:spPr>
          <a:xfrm flipV="1">
            <a:off x="6372200" y="1727192"/>
            <a:ext cx="144016" cy="288032"/>
          </a:xfrm>
          <a:prstGeom prst="upArrow">
            <a:avLst>
              <a:gd name="adj1" fmla="val 23545"/>
              <a:gd name="adj2" fmla="val 477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42374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10" grpId="0" animBg="1"/>
      <p:bldP spid="11" grpId="0" animBg="1"/>
      <p:bldP spid="12" grpId="0" animBg="1"/>
      <p:bldP spid="13" grpId="0" animBg="1"/>
      <p:bldP spid="15" grpId="0" animBg="1"/>
      <p:bldP spid="16" grpId="0" animBg="1"/>
    </p:bldLst>
  </p:timing>
</p:sld>
</file>

<file path=ppt/theme/theme1.xml><?xml version="1.0" encoding="utf-8"?>
<a:theme xmlns:a="http://schemas.openxmlformats.org/drawingml/2006/main" name="Projekt domyślny">
  <a:themeElements>
    <a:clrScheme name="Niestandardowy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34194</TotalTime>
  <Words>1455</Words>
  <Application>Microsoft Office PowerPoint</Application>
  <PresentationFormat>Pokaz na ekranie (4:3)</PresentationFormat>
  <Paragraphs>120</Paragraphs>
  <Slides>26</Slides>
  <Notes>0</Notes>
  <HiddenSlides>0</HiddenSlides>
  <MMClips>0</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26</vt:i4>
      </vt:variant>
    </vt:vector>
  </HeadingPairs>
  <TitlesOfParts>
    <vt:vector size="35" baseType="lpstr">
      <vt:lpstr>Arial</vt:lpstr>
      <vt:lpstr>Calibri</vt:lpstr>
      <vt:lpstr>Calibri Light</vt:lpstr>
      <vt:lpstr>Cambria</vt:lpstr>
      <vt:lpstr>Cambria Math</vt:lpstr>
      <vt:lpstr>Verdana</vt:lpstr>
      <vt:lpstr>Wingdings</vt:lpstr>
      <vt:lpstr>Projekt domyślny</vt:lpstr>
      <vt:lpstr>Motyw pakietu Office</vt:lpstr>
      <vt:lpstr>Associative Data Model in Search for  Nearest Neighbors and Similar Patterns</vt:lpstr>
      <vt:lpstr>Inspiration and Objectives</vt:lpstr>
      <vt:lpstr>Disadvantages of Tabular Structures</vt:lpstr>
      <vt:lpstr>Benefits of Associative Graph Structures</vt:lpstr>
      <vt:lpstr>Benefits of Associative Graph Structures</vt:lpstr>
      <vt:lpstr>Benefits of Associative Graph Structures</vt:lpstr>
      <vt:lpstr>Benefits of Associative Graph Structures</vt:lpstr>
      <vt:lpstr>Benefits of Associative Graph Structures</vt:lpstr>
      <vt:lpstr>Benefits of Associative Graph Structures</vt:lpstr>
      <vt:lpstr>Benefits of Associative Graph Structures</vt:lpstr>
      <vt:lpstr>Benefits of Associative Graph Structures</vt:lpstr>
      <vt:lpstr>Benefits of Associative Graph Structures</vt:lpstr>
      <vt:lpstr>Search for the Nearest Neighbors</vt:lpstr>
      <vt:lpstr>Associative Search for Nearest Neighbors</vt:lpstr>
      <vt:lpstr>Associative Search for Nearest Neighbors</vt:lpstr>
      <vt:lpstr>Associative Search for Nearest Neighbors</vt:lpstr>
      <vt:lpstr>Associative Search for Nearest Neighbors</vt:lpstr>
      <vt:lpstr>Associative Search for Nearest Neighbors</vt:lpstr>
      <vt:lpstr>Associative Search for Nearest Neighbors</vt:lpstr>
      <vt:lpstr>Associative Search for Nearest Neighbors</vt:lpstr>
      <vt:lpstr>Associative Search for Nearest Neighbors</vt:lpstr>
      <vt:lpstr>Experimental Results and Comparisons</vt:lpstr>
      <vt:lpstr>Experimental Results and Comparisons</vt:lpstr>
      <vt:lpstr>Conclusion and Remarks</vt:lpstr>
      <vt:lpstr>Future Research of Associative Graphs</vt:lpstr>
      <vt:lpstr>Questions or Remarks?</vt:lpstr>
    </vt:vector>
  </TitlesOfParts>
  <Company>AGH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Adrian</dc:creator>
  <cp:lastModifiedBy>Janusz Starzyk</cp:lastModifiedBy>
  <cp:revision>1214</cp:revision>
  <cp:lastPrinted>2017-10-27T21:57:50Z</cp:lastPrinted>
  <dcterms:created xsi:type="dcterms:W3CDTF">2007-09-26T12:45:04Z</dcterms:created>
  <dcterms:modified xsi:type="dcterms:W3CDTF">2019-11-15T14:28:57Z</dcterms:modified>
</cp:coreProperties>
</file>